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
  </p:notesMasterIdLst>
  <p:sldIdLst>
    <p:sldId id="256" r:id="rId5"/>
    <p:sldId id="257" r:id="rId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678D4C-E1F1-7AFA-D3C4-A672461807F7}" v="23" dt="2025-03-06T10:23:11.776"/>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27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dirty="0"/>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dirty="0"/>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5"/>
          <p:cNvSpPr/>
          <p:nvPr/>
        </p:nvSpPr>
        <p:spPr>
          <a:xfrm>
            <a:off x="307158" y="1267096"/>
            <a:ext cx="2376084" cy="2560322"/>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97" name="Rectangle 6"/>
          <p:cNvSpPr/>
          <p:nvPr/>
        </p:nvSpPr>
        <p:spPr>
          <a:xfrm>
            <a:off x="6175140" y="1258944"/>
            <a:ext cx="3045453" cy="2560321"/>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98" name="Rectangle 7"/>
          <p:cNvSpPr/>
          <p:nvPr/>
        </p:nvSpPr>
        <p:spPr>
          <a:xfrm>
            <a:off x="2956281" y="1267096"/>
            <a:ext cx="3142291" cy="2560322"/>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99" name="Rectangle 8"/>
          <p:cNvSpPr/>
          <p:nvPr/>
        </p:nvSpPr>
        <p:spPr>
          <a:xfrm>
            <a:off x="307158" y="3979817"/>
            <a:ext cx="3755392" cy="2656115"/>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100" name="Rectangle 9"/>
          <p:cNvSpPr/>
          <p:nvPr/>
        </p:nvSpPr>
        <p:spPr>
          <a:xfrm>
            <a:off x="4289152" y="3979817"/>
            <a:ext cx="3755392" cy="2656115"/>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101" name="Rectangle 10"/>
          <p:cNvSpPr/>
          <p:nvPr/>
        </p:nvSpPr>
        <p:spPr>
          <a:xfrm>
            <a:off x="8271147" y="3979817"/>
            <a:ext cx="3755391" cy="2656115"/>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102" name="TextBox 11"/>
          <p:cNvSpPr txBox="1"/>
          <p:nvPr/>
        </p:nvSpPr>
        <p:spPr>
          <a:xfrm>
            <a:off x="691552" y="1297872"/>
            <a:ext cx="2052414" cy="276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defRPr sz="1200" b="1">
                <a:solidFill>
                  <a:srgbClr val="009900"/>
                </a:solidFill>
                <a:latin typeface="Arial"/>
                <a:ea typeface="Arial"/>
                <a:cs typeface="Arial"/>
                <a:sym typeface="Arial"/>
              </a:defRPr>
            </a:lvl1pPr>
          </a:lstStyle>
          <a:p>
            <a:r>
              <a:rPr dirty="0"/>
              <a:t>Intent Statement </a:t>
            </a:r>
          </a:p>
        </p:txBody>
      </p:sp>
      <p:sp>
        <p:nvSpPr>
          <p:cNvPr id="103" name="TextBox 12"/>
          <p:cNvSpPr txBox="1"/>
          <p:nvPr/>
        </p:nvSpPr>
        <p:spPr>
          <a:xfrm>
            <a:off x="4669064" y="4010593"/>
            <a:ext cx="4061369"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b="1">
                <a:solidFill>
                  <a:srgbClr val="00CC00"/>
                </a:solidFill>
                <a:latin typeface="Arial"/>
                <a:ea typeface="Arial"/>
                <a:cs typeface="Arial"/>
                <a:sym typeface="Arial"/>
              </a:defRPr>
            </a:pPr>
            <a:r>
              <a:rPr dirty="0"/>
              <a:t>Implementation: </a:t>
            </a:r>
            <a:r>
              <a:rPr dirty="0">
                <a:solidFill>
                  <a:srgbClr val="000000"/>
                </a:solidFill>
              </a:rPr>
              <a:t>Lesson Sequence</a:t>
            </a:r>
          </a:p>
        </p:txBody>
      </p:sp>
      <p:sp>
        <p:nvSpPr>
          <p:cNvPr id="104" name="TextBox 13"/>
          <p:cNvSpPr txBox="1"/>
          <p:nvPr/>
        </p:nvSpPr>
        <p:spPr>
          <a:xfrm>
            <a:off x="917665" y="4068452"/>
            <a:ext cx="3492320" cy="2642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b="1">
                <a:solidFill>
                  <a:srgbClr val="00CC00"/>
                </a:solidFill>
                <a:latin typeface="Arial"/>
                <a:ea typeface="Arial"/>
                <a:cs typeface="Arial"/>
                <a:sym typeface="Arial"/>
              </a:defRPr>
            </a:pPr>
            <a:r>
              <a:rPr dirty="0"/>
              <a:t>Implementation: </a:t>
            </a:r>
            <a:r>
              <a:rPr dirty="0">
                <a:solidFill>
                  <a:srgbClr val="000000"/>
                </a:solidFill>
              </a:rPr>
              <a:t>Resources</a:t>
            </a:r>
          </a:p>
        </p:txBody>
      </p:sp>
      <p:sp>
        <p:nvSpPr>
          <p:cNvPr id="105" name="TextBox 14"/>
          <p:cNvSpPr txBox="1"/>
          <p:nvPr/>
        </p:nvSpPr>
        <p:spPr>
          <a:xfrm>
            <a:off x="6701407" y="1273411"/>
            <a:ext cx="2995569" cy="276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tIns="45720" rIns="45719" bIns="45720" anchor="t">
            <a:spAutoFit/>
          </a:bodyPr>
          <a:lstStyle/>
          <a:p>
            <a:pPr>
              <a:defRPr sz="1200" b="1">
                <a:solidFill>
                  <a:srgbClr val="00CC00"/>
                </a:solidFill>
                <a:latin typeface="Arial"/>
                <a:ea typeface="Arial"/>
                <a:cs typeface="Arial"/>
                <a:sym typeface="Arial"/>
              </a:defRPr>
            </a:pPr>
            <a:r>
              <a:rPr dirty="0"/>
              <a:t>Implementation</a:t>
            </a:r>
            <a:r>
              <a:rPr lang="en-GB" dirty="0"/>
              <a:t>: </a:t>
            </a:r>
            <a:r>
              <a:rPr lang="en-GB" dirty="0">
                <a:solidFill>
                  <a:schemeClr val="tx1"/>
                </a:solidFill>
              </a:rPr>
              <a:t>Planning</a:t>
            </a:r>
          </a:p>
        </p:txBody>
      </p:sp>
      <p:sp>
        <p:nvSpPr>
          <p:cNvPr id="106" name="TextBox 16"/>
          <p:cNvSpPr txBox="1"/>
          <p:nvPr/>
        </p:nvSpPr>
        <p:spPr>
          <a:xfrm>
            <a:off x="8989512" y="4010593"/>
            <a:ext cx="2823665"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b="1">
                <a:solidFill>
                  <a:srgbClr val="00CC00"/>
                </a:solidFill>
                <a:latin typeface="Arial"/>
                <a:ea typeface="Arial"/>
                <a:cs typeface="Arial"/>
                <a:sym typeface="Arial"/>
              </a:defRPr>
            </a:pPr>
            <a:r>
              <a:rPr dirty="0"/>
              <a:t>Implementation: </a:t>
            </a:r>
            <a:r>
              <a:rPr dirty="0">
                <a:solidFill>
                  <a:srgbClr val="000000"/>
                </a:solidFill>
              </a:rPr>
              <a:t>T &amp; L / Pedagogies</a:t>
            </a:r>
          </a:p>
        </p:txBody>
      </p:sp>
      <p:sp>
        <p:nvSpPr>
          <p:cNvPr id="107" name="Group"/>
          <p:cNvSpPr txBox="1"/>
          <p:nvPr/>
        </p:nvSpPr>
        <p:spPr>
          <a:xfrm>
            <a:off x="3603848" y="1266229"/>
            <a:ext cx="2786241" cy="24129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tIns="45720" rIns="45719" bIns="45720" anchor="t"/>
          <a:lstStyle/>
          <a:p>
            <a:pPr>
              <a:defRPr sz="1200" b="1">
                <a:solidFill>
                  <a:srgbClr val="00CC00"/>
                </a:solidFill>
                <a:latin typeface="Arial"/>
                <a:ea typeface="Arial"/>
                <a:cs typeface="Arial"/>
                <a:sym typeface="Arial"/>
              </a:defRPr>
            </a:pPr>
            <a:r>
              <a:rPr lang="en-GB" dirty="0"/>
              <a:t>Implementation: </a:t>
            </a:r>
            <a:r>
              <a:rPr lang="en-GB" dirty="0">
                <a:solidFill>
                  <a:schemeClr val="tx1"/>
                </a:solidFill>
              </a:rPr>
              <a:t>Scheme</a:t>
            </a:r>
            <a:r>
              <a:rPr lang="en-GB" dirty="0"/>
              <a:t> </a:t>
            </a:r>
            <a:endParaRPr lang="en-GB" dirty="0">
              <a:solidFill>
                <a:srgbClr val="000000"/>
              </a:solidFill>
            </a:endParaRPr>
          </a:p>
        </p:txBody>
      </p:sp>
      <p:sp>
        <p:nvSpPr>
          <p:cNvPr id="108" name="Rectangle 6"/>
          <p:cNvSpPr/>
          <p:nvPr/>
        </p:nvSpPr>
        <p:spPr>
          <a:xfrm>
            <a:off x="9436874" y="1258944"/>
            <a:ext cx="2524832" cy="2540037"/>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109" name="TextBox 14"/>
          <p:cNvSpPr txBox="1"/>
          <p:nvPr/>
        </p:nvSpPr>
        <p:spPr>
          <a:xfrm>
            <a:off x="9433696" y="1251450"/>
            <a:ext cx="2995569" cy="276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tIns="45720" rIns="45719" bIns="45720" anchor="t">
            <a:spAutoFit/>
          </a:bodyPr>
          <a:lstStyle/>
          <a:p>
            <a:pPr>
              <a:defRPr sz="1200" b="1">
                <a:solidFill>
                  <a:srgbClr val="00CC00"/>
                </a:solidFill>
                <a:latin typeface="Arial"/>
                <a:ea typeface="Arial"/>
                <a:cs typeface="Arial"/>
                <a:sym typeface="Arial"/>
              </a:defRPr>
            </a:pPr>
            <a:r>
              <a:rPr lang="en-GB" dirty="0"/>
              <a:t>Implementation</a:t>
            </a:r>
            <a:r>
              <a:rPr dirty="0">
                <a:solidFill>
                  <a:srgbClr val="000000"/>
                </a:solidFill>
              </a:rPr>
              <a:t>:</a:t>
            </a:r>
            <a:r>
              <a:rPr lang="en-GB" dirty="0">
                <a:solidFill>
                  <a:schemeClr val="tx1"/>
                </a:solidFill>
              </a:rPr>
              <a:t> Curriculum links</a:t>
            </a:r>
            <a:endParaRPr lang="en-US" dirty="0">
              <a:solidFill>
                <a:schemeClr val="tx1"/>
              </a:solidFill>
              <a:cs typeface="Calibri"/>
            </a:endParaRPr>
          </a:p>
        </p:txBody>
      </p:sp>
      <p:sp>
        <p:nvSpPr>
          <p:cNvPr id="2" name="TextBox 1">
            <a:extLst>
              <a:ext uri="{FF2B5EF4-FFF2-40B4-BE49-F238E27FC236}">
                <a16:creationId xmlns:a16="http://schemas.microsoft.com/office/drawing/2014/main" id="{EB34BC1D-FC8A-A29D-4BBA-CC641230FB25}"/>
              </a:ext>
            </a:extLst>
          </p:cNvPr>
          <p:cNvSpPr txBox="1"/>
          <p:nvPr/>
        </p:nvSpPr>
        <p:spPr>
          <a:xfrm>
            <a:off x="476031" y="175816"/>
            <a:ext cx="10097944" cy="5847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fromWordArt="0" anchor="t" anchorCtr="0" forceAA="0" compatLnSpc="1">
            <a:prstTxWarp prst="textNoShape">
              <a:avLst/>
            </a:prstTxWarp>
            <a:spAutoFit/>
          </a:bodyPr>
          <a:lstStyle/>
          <a:p>
            <a:r>
              <a:rPr lang="en-US" sz="1200" b="1" dirty="0">
                <a:solidFill>
                  <a:srgbClr val="C00000"/>
                </a:solidFill>
              </a:rPr>
              <a:t>                                                                                </a:t>
            </a:r>
            <a:r>
              <a:rPr lang="en-US" sz="1400" b="1" dirty="0">
                <a:solidFill>
                  <a:srgbClr val="C00000"/>
                </a:solidFill>
              </a:rPr>
              <a:t> RESPECT, HONESTY, COMPASSION, TEAMWORK, KINDNESS, RESILIENCE</a:t>
            </a:r>
            <a:r>
              <a:rPr lang="en-US" sz="1400" dirty="0"/>
              <a:t> </a:t>
            </a:r>
          </a:p>
          <a:p>
            <a:r>
              <a:rPr lang="en-US" dirty="0">
                <a:latin typeface="Comic Sans MS"/>
              </a:rPr>
              <a:t>Writing at Heage </a:t>
            </a:r>
            <a:r>
              <a:rPr lang="en-US" dirty="0"/>
              <a:t>                                                                                                                                          </a:t>
            </a:r>
          </a:p>
        </p:txBody>
      </p:sp>
      <p:pic>
        <p:nvPicPr>
          <p:cNvPr id="3" name="Picture 2" descr="A red circle with a windmill and white text&#10;&#10;Description automatically generated">
            <a:extLst>
              <a:ext uri="{FF2B5EF4-FFF2-40B4-BE49-F238E27FC236}">
                <a16:creationId xmlns:a16="http://schemas.microsoft.com/office/drawing/2014/main" id="{7C015C3A-19DE-13F3-4DB9-58F922DC97CB}"/>
              </a:ext>
            </a:extLst>
          </p:cNvPr>
          <p:cNvPicPr>
            <a:picLocks noChangeAspect="1"/>
          </p:cNvPicPr>
          <p:nvPr/>
        </p:nvPicPr>
        <p:blipFill>
          <a:blip r:embed="rId2"/>
          <a:stretch>
            <a:fillRect/>
          </a:stretch>
        </p:blipFill>
        <p:spPr>
          <a:xfrm>
            <a:off x="11071225" y="174625"/>
            <a:ext cx="895350" cy="895350"/>
          </a:xfrm>
          <a:prstGeom prst="rect">
            <a:avLst/>
          </a:prstGeom>
        </p:spPr>
      </p:pic>
      <p:sp>
        <p:nvSpPr>
          <p:cNvPr id="4" name="TextBox 3"/>
          <p:cNvSpPr txBox="1"/>
          <p:nvPr/>
        </p:nvSpPr>
        <p:spPr>
          <a:xfrm>
            <a:off x="307158" y="1480707"/>
            <a:ext cx="2337804" cy="23083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n-US" sz="900" dirty="0">
                <a:latin typeface="Comic Sans MS" panose="030F0702030302020204" pitchFamily="66" charset="0"/>
              </a:rPr>
              <a:t>At </a:t>
            </a:r>
            <a:r>
              <a:rPr lang="en-US" sz="900" dirty="0" smtClean="0">
                <a:latin typeface="Comic Sans MS" panose="030F0702030302020204" pitchFamily="66" charset="0"/>
              </a:rPr>
              <a:t>Heage Primary </a:t>
            </a:r>
            <a:r>
              <a:rPr lang="en-US" sz="900" dirty="0">
                <a:latin typeface="Comic Sans MS" panose="030F0702030302020204" pitchFamily="66" charset="0"/>
              </a:rPr>
              <a:t>S</a:t>
            </a:r>
            <a:r>
              <a:rPr lang="en-US" sz="900" dirty="0" smtClean="0">
                <a:latin typeface="Comic Sans MS" panose="030F0702030302020204" pitchFamily="66" charset="0"/>
              </a:rPr>
              <a:t>chool </a:t>
            </a:r>
            <a:r>
              <a:rPr lang="en-US" sz="900" dirty="0">
                <a:latin typeface="Comic Sans MS" panose="030F0702030302020204" pitchFamily="66" charset="0"/>
              </a:rPr>
              <a:t>children learn to become independent and confident writers, exploring various genres and curriculum areas. We aim to create a knowledge-rich and engaging curriculum that inspires purposeful writing. By promoting a culture of extensive reading, we help students acquire valuable insights that inform their writing. Teachers model effective writing strategies, equipping children with the skills they need to improve their own work independently. Through this approach, we hope to instill a genuine passion for writing, preparing our children for success in their future </a:t>
            </a:r>
            <a:r>
              <a:rPr lang="en-US" sz="900" dirty="0" smtClean="0">
                <a:latin typeface="Comic Sans MS" panose="030F0702030302020204" pitchFamily="66" charset="0"/>
              </a:rPr>
              <a:t>challenges.</a:t>
            </a:r>
            <a:endParaRPr lang="en-US" sz="900" dirty="0">
              <a:latin typeface="Comic Sans MS" panose="030F0702030302020204" pitchFamily="66" charset="0"/>
            </a:endParaRPr>
          </a:p>
        </p:txBody>
      </p:sp>
      <p:sp>
        <p:nvSpPr>
          <p:cNvPr id="5" name="TextBox 4"/>
          <p:cNvSpPr txBox="1"/>
          <p:nvPr/>
        </p:nvSpPr>
        <p:spPr>
          <a:xfrm>
            <a:off x="3074415" y="1648832"/>
            <a:ext cx="2906021" cy="17543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kumimoji="0" lang="en-US" sz="900" b="0" i="0" u="none" strike="noStrike" cap="none" spc="0" normalizeH="0" baseline="0" dirty="0" smtClean="0">
                <a:ln>
                  <a:noFill/>
                </a:ln>
                <a:solidFill>
                  <a:srgbClr val="000000"/>
                </a:solidFill>
                <a:effectLst/>
                <a:uFillTx/>
                <a:latin typeface="Comic Sans MS" panose="030F0702030302020204" pitchFamily="66" charset="0"/>
                <a:sym typeface="Calibri"/>
              </a:rPr>
              <a:t>All</a:t>
            </a:r>
            <a:r>
              <a:rPr kumimoji="0" lang="en-US" sz="900" b="0" i="0" u="none" strike="noStrike" cap="none" spc="0" normalizeH="0" dirty="0" smtClean="0">
                <a:ln>
                  <a:noFill/>
                </a:ln>
                <a:solidFill>
                  <a:srgbClr val="000000"/>
                </a:solidFill>
                <a:effectLst/>
                <a:uFillTx/>
                <a:latin typeface="Comic Sans MS" panose="030F0702030302020204" pitchFamily="66" charset="0"/>
                <a:sym typeface="Calibri"/>
              </a:rPr>
              <a:t> lessons are planned using the Transform Trust Writing Principles</a:t>
            </a:r>
            <a:r>
              <a:rPr lang="en-US" sz="900" dirty="0">
                <a:latin typeface="Comic Sans MS" panose="030F0702030302020204" pitchFamily="66" charset="0"/>
              </a:rPr>
              <a:t>. Progression follows that as set out in the National Curriculum </a:t>
            </a:r>
            <a:r>
              <a:rPr lang="en-US" sz="900" dirty="0" smtClean="0">
                <a:latin typeface="Comic Sans MS" panose="030F0702030302020204" pitchFamily="66" charset="0"/>
              </a:rPr>
              <a:t>for English </a:t>
            </a:r>
            <a:r>
              <a:rPr lang="en-US" sz="900" dirty="0">
                <a:latin typeface="Comic Sans MS" panose="030F0702030302020204" pitchFamily="66" charset="0"/>
              </a:rPr>
              <a:t>-EYFS2 (ELG for Writing) to Y6</a:t>
            </a:r>
            <a:r>
              <a:rPr lang="en-US" sz="900" dirty="0" smtClean="0">
                <a:latin typeface="Comic Sans MS" panose="030F0702030302020204" pitchFamily="66" charset="0"/>
              </a:rPr>
              <a:t>.</a:t>
            </a:r>
          </a:p>
          <a:p>
            <a:pPr algn="just"/>
            <a:r>
              <a:rPr lang="en-US" sz="900" dirty="0">
                <a:latin typeface="Comic Sans MS" panose="030F0702030302020204" pitchFamily="66" charset="0"/>
              </a:rPr>
              <a:t>Handwriting follows </a:t>
            </a:r>
            <a:r>
              <a:rPr lang="en-US" sz="900" dirty="0" smtClean="0">
                <a:latin typeface="Comic Sans MS" panose="030F0702030302020204" pitchFamily="66" charset="0"/>
              </a:rPr>
              <a:t>the ‘Achieving </a:t>
            </a:r>
            <a:r>
              <a:rPr lang="en-US" sz="900" dirty="0">
                <a:latin typeface="Comic Sans MS" panose="030F0702030302020204" pitchFamily="66" charset="0"/>
              </a:rPr>
              <a:t>Excellence in Handwriting’ scheme by D. Watson </a:t>
            </a:r>
            <a:r>
              <a:rPr lang="en-US" sz="900" dirty="0" smtClean="0">
                <a:latin typeface="Comic Sans MS" panose="030F0702030302020204" pitchFamily="66" charset="0"/>
              </a:rPr>
              <a:t>(EYFS2 to Y6).</a:t>
            </a:r>
          </a:p>
          <a:p>
            <a:pPr algn="just"/>
            <a:endParaRPr lang="en-US" sz="900" dirty="0">
              <a:latin typeface="Comic Sans MS" panose="030F0702030302020204" pitchFamily="66" charset="0"/>
            </a:endParaRPr>
          </a:p>
          <a:p>
            <a:pPr algn="just"/>
            <a:endParaRPr lang="en-US" sz="900" dirty="0" smtClean="0">
              <a:latin typeface="Comic Sans MS" panose="030F0702030302020204" pitchFamily="66" charset="0"/>
            </a:endParaRPr>
          </a:p>
          <a:p>
            <a:pPr algn="just"/>
            <a:endParaRPr lang="en-US" sz="900" dirty="0">
              <a:latin typeface="Comic Sans MS" panose="030F0702030302020204" pitchFamily="66" charset="0"/>
            </a:endParaRPr>
          </a:p>
          <a:p>
            <a:pPr algn="just"/>
            <a:endParaRPr lang="en-US" sz="900" dirty="0" smtClean="0">
              <a:latin typeface="Comic Sans MS" panose="030F0702030302020204" pitchFamily="66" charset="0"/>
            </a:endParaRPr>
          </a:p>
          <a:p>
            <a:pPr algn="just"/>
            <a:r>
              <a:rPr lang="en-US" sz="900" dirty="0" smtClean="0">
                <a:latin typeface="Comic Sans MS" panose="030F0702030302020204" pitchFamily="66" charset="0"/>
              </a:rPr>
              <a:t>                                         </a:t>
            </a:r>
          </a:p>
          <a:p>
            <a:pPr algn="just"/>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pic>
        <p:nvPicPr>
          <p:cNvPr id="6" name="Picture 5"/>
          <p:cNvPicPr>
            <a:picLocks noChangeAspect="1"/>
          </p:cNvPicPr>
          <p:nvPr/>
        </p:nvPicPr>
        <p:blipFill>
          <a:blip r:embed="rId3"/>
          <a:stretch>
            <a:fillRect/>
          </a:stretch>
        </p:blipFill>
        <p:spPr>
          <a:xfrm>
            <a:off x="3285693" y="2810393"/>
            <a:ext cx="955866" cy="553117"/>
          </a:xfrm>
          <a:prstGeom prst="rect">
            <a:avLst/>
          </a:prstGeom>
        </p:spPr>
      </p:pic>
      <p:pic>
        <p:nvPicPr>
          <p:cNvPr id="7" name="Picture 6"/>
          <p:cNvPicPr>
            <a:picLocks noChangeAspect="1"/>
          </p:cNvPicPr>
          <p:nvPr/>
        </p:nvPicPr>
        <p:blipFill>
          <a:blip r:embed="rId4"/>
          <a:stretch>
            <a:fillRect/>
          </a:stretch>
        </p:blipFill>
        <p:spPr>
          <a:xfrm>
            <a:off x="4453874" y="2671741"/>
            <a:ext cx="940332" cy="878586"/>
          </a:xfrm>
          <a:prstGeom prst="rect">
            <a:avLst/>
          </a:prstGeom>
        </p:spPr>
      </p:pic>
      <p:sp>
        <p:nvSpPr>
          <p:cNvPr id="8" name="TextBox 7"/>
          <p:cNvSpPr txBox="1"/>
          <p:nvPr/>
        </p:nvSpPr>
        <p:spPr>
          <a:xfrm>
            <a:off x="6294819" y="1616149"/>
            <a:ext cx="2806094" cy="203132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n-US" sz="900" dirty="0">
                <a:latin typeface="Comic Sans MS" panose="030F0702030302020204" pitchFamily="66" charset="0"/>
              </a:rPr>
              <a:t>We approach our writing on the foundations that, the more </a:t>
            </a:r>
            <a:r>
              <a:rPr lang="en-US" sz="900" dirty="0" smtClean="0">
                <a:latin typeface="Comic Sans MS" panose="030F0702030302020204" pitchFamily="66" charset="0"/>
              </a:rPr>
              <a:t>a child </a:t>
            </a:r>
            <a:r>
              <a:rPr lang="en-US" sz="900" dirty="0">
                <a:latin typeface="Comic Sans MS" panose="030F0702030302020204" pitchFamily="66" charset="0"/>
              </a:rPr>
              <a:t>knows and cares about a subject, the more </a:t>
            </a:r>
            <a:r>
              <a:rPr lang="en-US" sz="900" dirty="0" smtClean="0">
                <a:latin typeface="Comic Sans MS" panose="030F0702030302020204" pitchFamily="66" charset="0"/>
              </a:rPr>
              <a:t>successful their </a:t>
            </a:r>
            <a:r>
              <a:rPr lang="en-US" sz="900" dirty="0">
                <a:latin typeface="Comic Sans MS" panose="030F0702030302020204" pitchFamily="66" charset="0"/>
              </a:rPr>
              <a:t>writing will </a:t>
            </a:r>
            <a:r>
              <a:rPr lang="en-US" sz="900" dirty="0" smtClean="0">
                <a:latin typeface="Comic Sans MS" panose="030F0702030302020204" pitchFamily="66" charset="0"/>
              </a:rPr>
              <a:t>be.  </a:t>
            </a:r>
          </a:p>
          <a:p>
            <a:pPr algn="just"/>
            <a:r>
              <a:rPr lang="en-US" sz="900" dirty="0">
                <a:latin typeface="Comic Sans MS" panose="030F0702030302020204" pitchFamily="66" charset="0"/>
              </a:rPr>
              <a:t>the initial part of a new writing topic is</a:t>
            </a:r>
          </a:p>
          <a:p>
            <a:pPr algn="just"/>
            <a:r>
              <a:rPr lang="en-US" sz="900" dirty="0">
                <a:latin typeface="Comic Sans MS" panose="030F0702030302020204" pitchFamily="66" charset="0"/>
              </a:rPr>
              <a:t>designed around building knowledge and vocabulary </a:t>
            </a:r>
            <a:r>
              <a:rPr lang="en-US" sz="900" dirty="0" smtClean="0">
                <a:latin typeface="Comic Sans MS" panose="030F0702030302020204" pitchFamily="66" charset="0"/>
              </a:rPr>
              <a:t>whilst immersing </a:t>
            </a:r>
            <a:r>
              <a:rPr lang="en-US" sz="900" dirty="0">
                <a:latin typeface="Comic Sans MS" panose="030F0702030302020204" pitchFamily="66" charset="0"/>
              </a:rPr>
              <a:t>the children in engaging subjects. Each piece </a:t>
            </a:r>
            <a:r>
              <a:rPr lang="en-US" sz="900" dirty="0" smtClean="0">
                <a:latin typeface="Comic Sans MS" panose="030F0702030302020204" pitchFamily="66" charset="0"/>
              </a:rPr>
              <a:t>of writing </a:t>
            </a:r>
            <a:r>
              <a:rPr lang="en-US" sz="900" dirty="0">
                <a:latin typeface="Comic Sans MS" panose="030F0702030302020204" pitchFamily="66" charset="0"/>
              </a:rPr>
              <a:t>has a purpose and an audience. Teachers then </a:t>
            </a:r>
            <a:r>
              <a:rPr lang="en-US" sz="900" dirty="0" smtClean="0">
                <a:latin typeface="Comic Sans MS" panose="030F0702030302020204" pitchFamily="66" charset="0"/>
              </a:rPr>
              <a:t>plan in </a:t>
            </a:r>
            <a:r>
              <a:rPr lang="en-US" sz="900" dirty="0">
                <a:latin typeface="Comic Sans MS" panose="030F0702030302020204" pitchFamily="66" charset="0"/>
              </a:rPr>
              <a:t>the elements of grammar and genre features required </a:t>
            </a:r>
            <a:r>
              <a:rPr lang="en-US" sz="900" dirty="0" smtClean="0">
                <a:latin typeface="Comic Sans MS" panose="030F0702030302020204" pitchFamily="66" charset="0"/>
              </a:rPr>
              <a:t>in that </a:t>
            </a:r>
            <a:r>
              <a:rPr lang="en-US" sz="900" dirty="0">
                <a:latin typeface="Comic Sans MS" panose="030F0702030302020204" pitchFamily="66" charset="0"/>
              </a:rPr>
              <a:t>style of writing, and teach the children to plan </a:t>
            </a:r>
            <a:r>
              <a:rPr lang="en-US" sz="900" dirty="0" smtClean="0">
                <a:latin typeface="Comic Sans MS" panose="030F0702030302020204" pitchFamily="66" charset="0"/>
              </a:rPr>
              <a:t>their writing </a:t>
            </a:r>
            <a:r>
              <a:rPr lang="en-US" sz="900" dirty="0">
                <a:latin typeface="Comic Sans MS" panose="030F0702030302020204" pitchFamily="66" charset="0"/>
              </a:rPr>
              <a:t>effectively. The final element is the drafting </a:t>
            </a:r>
            <a:r>
              <a:rPr lang="en-US" sz="900" dirty="0" smtClean="0">
                <a:latin typeface="Comic Sans MS" panose="030F0702030302020204" pitchFamily="66" charset="0"/>
              </a:rPr>
              <a:t>and publishing </a:t>
            </a:r>
            <a:r>
              <a:rPr lang="en-US" sz="900" dirty="0">
                <a:latin typeface="Comic Sans MS" panose="030F0702030302020204" pitchFamily="66" charset="0"/>
              </a:rPr>
              <a:t>phase, in which we teach the skills of editing </a:t>
            </a:r>
            <a:r>
              <a:rPr lang="en-US" sz="900" dirty="0" smtClean="0">
                <a:latin typeface="Comic Sans MS" panose="030F0702030302020204" pitchFamily="66" charset="0"/>
              </a:rPr>
              <a:t>and improving </a:t>
            </a:r>
            <a:r>
              <a:rPr lang="en-US" sz="900" dirty="0">
                <a:latin typeface="Comic Sans MS" panose="030F0702030302020204" pitchFamily="66" charset="0"/>
              </a:rPr>
              <a:t>before producing the finished article.</a:t>
            </a: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
        <p:nvSpPr>
          <p:cNvPr id="9" name="TextBox 8"/>
          <p:cNvSpPr txBox="1"/>
          <p:nvPr/>
        </p:nvSpPr>
        <p:spPr>
          <a:xfrm>
            <a:off x="9540724" y="1799771"/>
            <a:ext cx="2251161" cy="5078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n-US" sz="900" dirty="0">
                <a:latin typeface="Comic Sans MS" panose="030F0702030302020204" pitchFamily="66" charset="0"/>
              </a:rPr>
              <a:t>Writing is linked with that term’s topic </a:t>
            </a:r>
          </a:p>
          <a:p>
            <a:pPr algn="just"/>
            <a:r>
              <a:rPr lang="en-US" sz="900" dirty="0">
                <a:latin typeface="Comic Sans MS" panose="030F0702030302020204" pitchFamily="66" charset="0"/>
              </a:rPr>
              <a:t>or with another area of the </a:t>
            </a:r>
          </a:p>
          <a:p>
            <a:pPr algn="just"/>
            <a:r>
              <a:rPr lang="en-US" sz="900" dirty="0">
                <a:latin typeface="Comic Sans MS" panose="030F0702030302020204" pitchFamily="66" charset="0"/>
              </a:rPr>
              <a:t>curriculum e.g. </a:t>
            </a:r>
            <a:r>
              <a:rPr lang="en-US" sz="900" dirty="0" smtClean="0">
                <a:latin typeface="Comic Sans MS" panose="030F0702030302020204" pitchFamily="66" charset="0"/>
              </a:rPr>
              <a:t>science.  </a:t>
            </a: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
        <p:nvSpPr>
          <p:cNvPr id="10" name="TextBox 9"/>
          <p:cNvSpPr txBox="1"/>
          <p:nvPr/>
        </p:nvSpPr>
        <p:spPr>
          <a:xfrm>
            <a:off x="541867" y="4484914"/>
            <a:ext cx="3285066" cy="133882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n-US" sz="900" dirty="0">
                <a:latin typeface="Comic Sans MS" panose="030F0702030302020204" pitchFamily="66" charset="0"/>
              </a:rPr>
              <a:t>Each writing unit has a primary text focus and is </a:t>
            </a:r>
            <a:r>
              <a:rPr lang="en-US" sz="900" dirty="0" smtClean="0">
                <a:latin typeface="Comic Sans MS" panose="030F0702030302020204" pitchFamily="66" charset="0"/>
              </a:rPr>
              <a:t> supplemented </a:t>
            </a:r>
            <a:r>
              <a:rPr lang="en-US" sz="900" dirty="0">
                <a:latin typeface="Comic Sans MS" panose="030F0702030302020204" pitchFamily="66" charset="0"/>
              </a:rPr>
              <a:t>by secondary texts, resourced by the </a:t>
            </a:r>
            <a:r>
              <a:rPr lang="en-US" sz="900" dirty="0" smtClean="0">
                <a:latin typeface="Comic Sans MS" panose="030F0702030302020204" pitchFamily="66" charset="0"/>
              </a:rPr>
              <a:t> teacher.  We </a:t>
            </a:r>
            <a:r>
              <a:rPr lang="en-US" sz="900" dirty="0">
                <a:latin typeface="Comic Sans MS" panose="030F0702030302020204" pitchFamily="66" charset="0"/>
              </a:rPr>
              <a:t>used </a:t>
            </a:r>
            <a:r>
              <a:rPr lang="en-US" sz="900" dirty="0" smtClean="0">
                <a:latin typeface="Comic Sans MS" panose="030F0702030302020204" pitchFamily="66" charset="0"/>
              </a:rPr>
              <a:t> handwriting </a:t>
            </a:r>
            <a:r>
              <a:rPr lang="en-US" sz="900" dirty="0">
                <a:latin typeface="Comic Sans MS" panose="030F0702030302020204" pitchFamily="66" charset="0"/>
              </a:rPr>
              <a:t>line guides as detailed in Achieving </a:t>
            </a:r>
            <a:r>
              <a:rPr lang="en-US" sz="900" dirty="0" smtClean="0">
                <a:latin typeface="Comic Sans MS" panose="030F0702030302020204" pitchFamily="66" charset="0"/>
              </a:rPr>
              <a:t> Excellence  in </a:t>
            </a:r>
            <a:r>
              <a:rPr lang="en-US" sz="900" dirty="0">
                <a:latin typeface="Comic Sans MS" panose="030F0702030302020204" pitchFamily="66" charset="0"/>
              </a:rPr>
              <a:t>Handwriting – these come in different sizes </a:t>
            </a:r>
            <a:r>
              <a:rPr lang="en-US" sz="900" dirty="0" smtClean="0">
                <a:latin typeface="Comic Sans MS" panose="030F0702030302020204" pitchFamily="66" charset="0"/>
              </a:rPr>
              <a:t> appropriate </a:t>
            </a:r>
            <a:r>
              <a:rPr lang="en-US" sz="900" dirty="0">
                <a:latin typeface="Comic Sans MS" panose="030F0702030302020204" pitchFamily="66" charset="0"/>
              </a:rPr>
              <a:t>to the stage of learning</a:t>
            </a:r>
            <a:r>
              <a:rPr lang="en-US" sz="900" dirty="0" smtClean="0">
                <a:latin typeface="Comic Sans MS" panose="030F0702030302020204" pitchFamily="66" charset="0"/>
              </a:rPr>
              <a:t>.</a:t>
            </a:r>
          </a:p>
          <a:p>
            <a:pPr algn="just"/>
            <a:r>
              <a:rPr lang="en-US" sz="900" dirty="0">
                <a:latin typeface="Comic Sans MS" panose="030F0702030302020204" pitchFamily="66" charset="0"/>
              </a:rPr>
              <a:t>During the planning process</a:t>
            </a:r>
            <a:r>
              <a:rPr lang="en-US" sz="900" dirty="0" smtClean="0">
                <a:latin typeface="Comic Sans MS" panose="030F0702030302020204" pitchFamily="66" charset="0"/>
              </a:rPr>
              <a:t>, teachers </a:t>
            </a:r>
            <a:r>
              <a:rPr lang="en-US" sz="900" dirty="0">
                <a:latin typeface="Comic Sans MS" panose="030F0702030302020204" pitchFamily="66" charset="0"/>
              </a:rPr>
              <a:t>will </a:t>
            </a:r>
            <a:r>
              <a:rPr lang="en-US" sz="900" dirty="0" smtClean="0">
                <a:latin typeface="Comic Sans MS" panose="030F0702030302020204" pitchFamily="66" charset="0"/>
              </a:rPr>
              <a:t>create </a:t>
            </a:r>
            <a:r>
              <a:rPr lang="en-US" sz="900" dirty="0">
                <a:latin typeface="Comic Sans MS" panose="030F0702030302020204" pitchFamily="66" charset="0"/>
              </a:rPr>
              <a:t>the following </a:t>
            </a:r>
            <a:r>
              <a:rPr lang="en-US" sz="900" dirty="0" smtClean="0">
                <a:latin typeface="Comic Sans MS" panose="030F0702030302020204" pitchFamily="66" charset="0"/>
              </a:rPr>
              <a:t>to </a:t>
            </a:r>
            <a:r>
              <a:rPr lang="en-US" sz="900" dirty="0">
                <a:latin typeface="Comic Sans MS" panose="030F0702030302020204" pitchFamily="66" charset="0"/>
              </a:rPr>
              <a:t>support </a:t>
            </a:r>
            <a:r>
              <a:rPr lang="en-US" sz="900" dirty="0" smtClean="0">
                <a:latin typeface="Comic Sans MS" panose="030F0702030302020204" pitchFamily="66" charset="0"/>
              </a:rPr>
              <a:t>children’s </a:t>
            </a:r>
            <a:r>
              <a:rPr lang="en-US" sz="900" dirty="0">
                <a:latin typeface="Comic Sans MS" panose="030F0702030302020204" pitchFamily="66" charset="0"/>
              </a:rPr>
              <a:t>learning: Writer’s Toolkit; </a:t>
            </a:r>
            <a:r>
              <a:rPr lang="en-US" sz="900" dirty="0" smtClean="0">
                <a:latin typeface="Comic Sans MS" panose="030F0702030302020204" pitchFamily="66" charset="0"/>
              </a:rPr>
              <a:t>Boxed up </a:t>
            </a:r>
            <a:r>
              <a:rPr lang="en-US" sz="900" dirty="0">
                <a:latin typeface="Comic Sans MS" panose="030F0702030302020204" pitchFamily="66" charset="0"/>
              </a:rPr>
              <a:t>Success Criteria; Checklist; Model Text; Additional </a:t>
            </a:r>
            <a:r>
              <a:rPr lang="en-US" sz="900" dirty="0" smtClean="0">
                <a:latin typeface="Comic Sans MS" panose="030F0702030302020204" pitchFamily="66" charset="0"/>
              </a:rPr>
              <a:t>Vocabulary</a:t>
            </a:r>
            <a:r>
              <a:rPr lang="en-US" sz="900" dirty="0">
                <a:latin typeface="Comic Sans MS" panose="030F0702030302020204" pitchFamily="66" charset="0"/>
              </a:rPr>
              <a:t>, Phrases and </a:t>
            </a:r>
            <a:r>
              <a:rPr lang="en-US" sz="900" dirty="0" smtClean="0">
                <a:latin typeface="Comic Sans MS" panose="030F0702030302020204" pitchFamily="66" charset="0"/>
              </a:rPr>
              <a:t>Sentences.</a:t>
            </a:r>
            <a:endParaRPr lang="en-US" sz="900" dirty="0">
              <a:latin typeface="Comic Sans MS" panose="030F0702030302020204" pitchFamily="66" charset="0"/>
            </a:endParaRPr>
          </a:p>
        </p:txBody>
      </p:sp>
      <p:sp>
        <p:nvSpPr>
          <p:cNvPr id="12" name="TextBox 11"/>
          <p:cNvSpPr txBox="1"/>
          <p:nvPr/>
        </p:nvSpPr>
        <p:spPr>
          <a:xfrm>
            <a:off x="4453875" y="4441371"/>
            <a:ext cx="1366354" cy="78377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mj-lt"/>
              <a:ea typeface="+mj-ea"/>
              <a:cs typeface="+mj-cs"/>
              <a:sym typeface="Calibri"/>
            </a:endParaRPr>
          </a:p>
        </p:txBody>
      </p:sp>
      <p:pic>
        <p:nvPicPr>
          <p:cNvPr id="13" name="Picture 12"/>
          <p:cNvPicPr>
            <a:picLocks noChangeAspect="1"/>
          </p:cNvPicPr>
          <p:nvPr/>
        </p:nvPicPr>
        <p:blipFill>
          <a:blip r:embed="rId5"/>
          <a:stretch>
            <a:fillRect/>
          </a:stretch>
        </p:blipFill>
        <p:spPr>
          <a:xfrm>
            <a:off x="4545329" y="4426065"/>
            <a:ext cx="941900" cy="1295994"/>
          </a:xfrm>
          <a:prstGeom prst="rect">
            <a:avLst/>
          </a:prstGeom>
        </p:spPr>
      </p:pic>
      <p:pic>
        <p:nvPicPr>
          <p:cNvPr id="14" name="Picture 13"/>
          <p:cNvPicPr>
            <a:picLocks noChangeAspect="1"/>
          </p:cNvPicPr>
          <p:nvPr/>
        </p:nvPicPr>
        <p:blipFill>
          <a:blip r:embed="rId6"/>
          <a:stretch>
            <a:fillRect/>
          </a:stretch>
        </p:blipFill>
        <p:spPr>
          <a:xfrm>
            <a:off x="5873389" y="4358128"/>
            <a:ext cx="1471670" cy="956855"/>
          </a:xfrm>
          <a:prstGeom prst="rect">
            <a:avLst/>
          </a:prstGeom>
        </p:spPr>
      </p:pic>
      <p:sp>
        <p:nvSpPr>
          <p:cNvPr id="15" name="TextBox 14"/>
          <p:cNvSpPr txBox="1"/>
          <p:nvPr/>
        </p:nvSpPr>
        <p:spPr>
          <a:xfrm>
            <a:off x="6211143" y="5500575"/>
            <a:ext cx="1665275" cy="5078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n-US" sz="900" dirty="0">
                <a:latin typeface="Comic Sans MS" panose="030F0702030302020204" pitchFamily="66" charset="0"/>
              </a:rPr>
              <a:t>This flow chart shows the </a:t>
            </a:r>
            <a:r>
              <a:rPr lang="en-US" sz="900" dirty="0" smtClean="0">
                <a:latin typeface="Comic Sans MS" panose="030F0702030302020204" pitchFamily="66" charset="0"/>
              </a:rPr>
              <a:t> sequence </a:t>
            </a:r>
            <a:r>
              <a:rPr lang="en-US" sz="900" dirty="0">
                <a:latin typeface="Comic Sans MS" panose="030F0702030302020204" pitchFamily="66" charset="0"/>
              </a:rPr>
              <a:t>of lesson slides for </a:t>
            </a:r>
            <a:r>
              <a:rPr lang="en-US" sz="900" dirty="0" smtClean="0">
                <a:latin typeface="Comic Sans MS" panose="030F0702030302020204" pitchFamily="66" charset="0"/>
              </a:rPr>
              <a:t>individual </a:t>
            </a:r>
            <a:r>
              <a:rPr lang="en-US" sz="900" dirty="0">
                <a:latin typeface="Comic Sans MS" panose="030F0702030302020204" pitchFamily="66" charset="0"/>
              </a:rPr>
              <a:t>writing lessons.</a:t>
            </a: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
        <p:nvSpPr>
          <p:cNvPr id="30" name="TextBox 29"/>
          <p:cNvSpPr txBox="1"/>
          <p:nvPr/>
        </p:nvSpPr>
        <p:spPr>
          <a:xfrm>
            <a:off x="4516840" y="5823740"/>
            <a:ext cx="1232084"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just" defTabSz="914400" rtl="0" fontAlgn="auto" latinLnBrk="0" hangingPunct="0">
              <a:lnSpc>
                <a:spcPct val="100000"/>
              </a:lnSpc>
              <a:spcBef>
                <a:spcPts val="0"/>
              </a:spcBef>
              <a:spcAft>
                <a:spcPts val="0"/>
              </a:spcAft>
              <a:buClrTx/>
              <a:buSzTx/>
              <a:buFontTx/>
              <a:buNone/>
              <a:tabLst/>
            </a:pPr>
            <a:r>
              <a:rPr kumimoji="0" lang="en-US" sz="900" b="0" i="0" u="none" strike="noStrike" cap="none" spc="0" normalizeH="0" baseline="0" dirty="0" smtClean="0">
                <a:ln>
                  <a:noFill/>
                </a:ln>
                <a:solidFill>
                  <a:srgbClr val="000000"/>
                </a:solidFill>
                <a:effectLst/>
                <a:uFillTx/>
                <a:latin typeface="Comic Sans MS" panose="030F0702030302020204" pitchFamily="66" charset="0"/>
                <a:sym typeface="Calibri"/>
              </a:rPr>
              <a:t>The ‘S’ plan shows the sequence</a:t>
            </a:r>
            <a:r>
              <a:rPr kumimoji="0" lang="en-US" sz="900" b="0" i="0" u="none" strike="noStrike" cap="none" spc="0" normalizeH="0" dirty="0" smtClean="0">
                <a:ln>
                  <a:noFill/>
                </a:ln>
                <a:solidFill>
                  <a:srgbClr val="000000"/>
                </a:solidFill>
                <a:effectLst/>
                <a:uFillTx/>
                <a:latin typeface="Comic Sans MS" panose="030F0702030302020204" pitchFamily="66" charset="0"/>
                <a:sym typeface="Calibri"/>
              </a:rPr>
              <a:t> of learning across the writing unit.</a:t>
            </a: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
        <p:nvSpPr>
          <p:cNvPr id="16" name="TextBox 15"/>
          <p:cNvSpPr txBox="1"/>
          <p:nvPr/>
        </p:nvSpPr>
        <p:spPr>
          <a:xfrm>
            <a:off x="8600332" y="4439195"/>
            <a:ext cx="3098182" cy="1200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US" sz="900" dirty="0" smtClean="0">
                <a:latin typeface="Comic Sans MS" panose="030F0702030302020204" pitchFamily="66" charset="0"/>
              </a:rPr>
              <a:t>• </a:t>
            </a:r>
            <a:r>
              <a:rPr lang="en-US" sz="900" dirty="0">
                <a:latin typeface="Comic Sans MS" panose="030F0702030302020204" pitchFamily="66" charset="0"/>
              </a:rPr>
              <a:t>Achieving Excellence in Handwriting</a:t>
            </a:r>
          </a:p>
          <a:p>
            <a:r>
              <a:rPr lang="en-US" sz="900" dirty="0">
                <a:latin typeface="Comic Sans MS" panose="030F0702030302020204" pitchFamily="66" charset="0"/>
              </a:rPr>
              <a:t>• The Literacy Shed</a:t>
            </a:r>
          </a:p>
          <a:p>
            <a:r>
              <a:rPr lang="en-US" sz="900" dirty="0">
                <a:latin typeface="Comic Sans MS" panose="030F0702030302020204" pitchFamily="66" charset="0"/>
              </a:rPr>
              <a:t>• Writing conferencing – used to give pupils specific </a:t>
            </a:r>
          </a:p>
          <a:p>
            <a:r>
              <a:rPr lang="en-US" sz="900" dirty="0">
                <a:latin typeface="Comic Sans MS" panose="030F0702030302020204" pitchFamily="66" charset="0"/>
              </a:rPr>
              <a:t>feedback on a 1:1 basis during the editing process.</a:t>
            </a:r>
          </a:p>
          <a:p>
            <a:r>
              <a:rPr lang="en-US" sz="900" dirty="0">
                <a:latin typeface="Comic Sans MS" panose="030F0702030302020204" pitchFamily="66" charset="0"/>
              </a:rPr>
              <a:t>• Whole-class feedback – to address common </a:t>
            </a:r>
          </a:p>
          <a:p>
            <a:r>
              <a:rPr lang="en-US" sz="900" dirty="0">
                <a:latin typeface="Comic Sans MS" panose="030F0702030302020204" pitchFamily="66" charset="0"/>
              </a:rPr>
              <a:t>misconceptions.</a:t>
            </a:r>
          </a:p>
          <a:p>
            <a:r>
              <a:rPr lang="en-US" sz="900" dirty="0">
                <a:latin typeface="Comic Sans MS" panose="030F0702030302020204" pitchFamily="66" charset="0"/>
              </a:rPr>
              <a:t>• </a:t>
            </a:r>
            <a:r>
              <a:rPr lang="en-US" sz="900" dirty="0" smtClean="0">
                <a:latin typeface="Comic Sans MS" panose="030F0702030302020204" pitchFamily="66" charset="0"/>
              </a:rPr>
              <a:t>Staff </a:t>
            </a:r>
            <a:r>
              <a:rPr lang="en-US" sz="900" dirty="0">
                <a:latin typeface="Comic Sans MS" panose="030F0702030302020204" pitchFamily="66" charset="0"/>
              </a:rPr>
              <a:t>meetings keep all teaching staff informed</a:t>
            </a:r>
            <a:r>
              <a:rPr lang="en-US" sz="900" dirty="0" smtClean="0">
                <a:latin typeface="Comic Sans MS" panose="030F0702030302020204" pitchFamily="66" charset="0"/>
              </a:rPr>
              <a:t>.</a:t>
            </a:r>
          </a:p>
          <a:p>
            <a:r>
              <a:rPr kumimoji="0" lang="en-US" sz="900" b="0" i="0" u="none" strike="noStrike" cap="none" spc="0" normalizeH="0" baseline="0" dirty="0" smtClean="0">
                <a:ln>
                  <a:noFill/>
                </a:ln>
                <a:solidFill>
                  <a:srgbClr val="000000"/>
                </a:solidFill>
                <a:effectLst/>
                <a:uFillTx/>
                <a:latin typeface="Comic Sans MS" panose="030F0702030302020204" pitchFamily="66" charset="0"/>
                <a:sym typeface="Calibri"/>
              </a:rPr>
              <a:t>AI generated</a:t>
            </a:r>
            <a:r>
              <a:rPr kumimoji="0" lang="en-US" sz="900" b="0" i="0" u="none" strike="noStrike" cap="none" spc="0" normalizeH="0" dirty="0" smtClean="0">
                <a:ln>
                  <a:noFill/>
                </a:ln>
                <a:solidFill>
                  <a:srgbClr val="000000"/>
                </a:solidFill>
                <a:effectLst/>
                <a:uFillTx/>
                <a:latin typeface="Comic Sans MS" panose="030F0702030302020204" pitchFamily="66" charset="0"/>
                <a:sym typeface="Calibri"/>
              </a:rPr>
              <a:t> example texts. </a:t>
            </a: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Rectangle 9"/>
          <p:cNvSpPr/>
          <p:nvPr/>
        </p:nvSpPr>
        <p:spPr>
          <a:xfrm>
            <a:off x="820324" y="3926117"/>
            <a:ext cx="2948943" cy="2629990"/>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113" name="TextBox 12"/>
          <p:cNvSpPr txBox="1"/>
          <p:nvPr/>
        </p:nvSpPr>
        <p:spPr>
          <a:xfrm>
            <a:off x="1522550" y="3979815"/>
            <a:ext cx="4061369" cy="264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b="1">
                <a:solidFill>
                  <a:srgbClr val="99CC00"/>
                </a:solidFill>
                <a:latin typeface="Arial"/>
                <a:ea typeface="Arial"/>
                <a:cs typeface="Arial"/>
                <a:sym typeface="Arial"/>
              </a:defRPr>
            </a:pPr>
            <a:r>
              <a:rPr dirty="0"/>
              <a:t>Impact: </a:t>
            </a:r>
            <a:r>
              <a:rPr dirty="0">
                <a:solidFill>
                  <a:srgbClr val="000000"/>
                </a:solidFill>
              </a:rPr>
              <a:t>Evidencing</a:t>
            </a:r>
          </a:p>
        </p:txBody>
      </p:sp>
      <p:grpSp>
        <p:nvGrpSpPr>
          <p:cNvPr id="117" name="Group"/>
          <p:cNvGrpSpPr/>
          <p:nvPr/>
        </p:nvGrpSpPr>
        <p:grpSpPr>
          <a:xfrm>
            <a:off x="6024767" y="1331352"/>
            <a:ext cx="8045868" cy="2491466"/>
            <a:chOff x="0" y="-5659"/>
            <a:chExt cx="8045867" cy="2491464"/>
          </a:xfrm>
        </p:grpSpPr>
        <p:sp>
          <p:nvSpPr>
            <p:cNvPr id="115" name="Rectangle 6"/>
            <p:cNvSpPr/>
            <p:nvPr/>
          </p:nvSpPr>
          <p:spPr>
            <a:xfrm>
              <a:off x="0" y="0"/>
              <a:ext cx="5977254" cy="2485805"/>
            </a:xfrm>
            <a:prstGeom prst="rect">
              <a:avLst/>
            </a:prstGeom>
            <a:solidFill>
              <a:srgbClr val="FFFFFF"/>
            </a:solidFill>
            <a:ln w="28575" cap="flat">
              <a:solidFill>
                <a:schemeClr val="accent6"/>
              </a:solidFill>
              <a:prstDash val="solid"/>
              <a:miter lim="800000"/>
            </a:ln>
            <a:effectLst/>
          </p:spPr>
          <p:txBody>
            <a:bodyPr wrap="square" lIns="45719" tIns="45719" rIns="45719" bIns="45719" numCol="1" anchor="ctr">
              <a:noAutofit/>
            </a:bodyPr>
            <a:lstStyle/>
            <a:p>
              <a:pPr algn="ctr"/>
              <a:endParaRPr dirty="0"/>
            </a:p>
          </p:txBody>
        </p:sp>
        <p:sp>
          <p:nvSpPr>
            <p:cNvPr id="116" name="TextBox 14"/>
            <p:cNvSpPr txBox="1"/>
            <p:nvPr/>
          </p:nvSpPr>
          <p:spPr>
            <a:xfrm>
              <a:off x="1454862" y="-5659"/>
              <a:ext cx="6591005" cy="43774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noAutofit/>
            </a:bodyPr>
            <a:lstStyle/>
            <a:p>
              <a:pPr>
                <a:defRPr sz="1200" b="1">
                  <a:solidFill>
                    <a:srgbClr val="00CC00"/>
                  </a:solidFill>
                  <a:latin typeface="Arial"/>
                  <a:ea typeface="Arial"/>
                  <a:cs typeface="Arial"/>
                  <a:sym typeface="Arial"/>
                </a:defRPr>
              </a:pPr>
              <a:r>
                <a:rPr dirty="0"/>
                <a:t>Implementation: </a:t>
              </a:r>
              <a:r>
                <a:rPr dirty="0">
                  <a:solidFill>
                    <a:srgbClr val="000000"/>
                  </a:solidFill>
                </a:rPr>
                <a:t>How Groups are Supported</a:t>
              </a:r>
              <a:endParaRPr lang="en-US" dirty="0"/>
            </a:p>
            <a:p>
              <a:pPr>
                <a:defRPr sz="1200" b="1">
                  <a:solidFill>
                    <a:srgbClr val="00CC00"/>
                  </a:solidFill>
                  <a:latin typeface="Arial"/>
                  <a:ea typeface="Arial"/>
                  <a:cs typeface="Arial"/>
                  <a:sym typeface="Arial"/>
                </a:defRPr>
              </a:pPr>
              <a:r>
                <a:rPr dirty="0">
                  <a:solidFill>
                    <a:schemeClr val="tx1"/>
                  </a:solidFill>
                </a:rPr>
                <a:t>(SEND, GDS, PP, disadvantaged, EAL)</a:t>
              </a:r>
              <a:endParaRPr lang="en-US" dirty="0">
                <a:solidFill>
                  <a:schemeClr val="tx1"/>
                </a:solidFill>
              </a:endParaRPr>
            </a:p>
          </p:txBody>
        </p:sp>
      </p:grpSp>
      <p:grpSp>
        <p:nvGrpSpPr>
          <p:cNvPr id="120" name="Group"/>
          <p:cNvGrpSpPr/>
          <p:nvPr/>
        </p:nvGrpSpPr>
        <p:grpSpPr>
          <a:xfrm>
            <a:off x="3914019" y="1332411"/>
            <a:ext cx="1930108" cy="2495008"/>
            <a:chOff x="0" y="0"/>
            <a:chExt cx="1554973" cy="2495007"/>
          </a:xfrm>
        </p:grpSpPr>
        <p:sp>
          <p:nvSpPr>
            <p:cNvPr id="118" name="Rectangle 7"/>
            <p:cNvSpPr/>
            <p:nvPr/>
          </p:nvSpPr>
          <p:spPr>
            <a:xfrm>
              <a:off x="0" y="0"/>
              <a:ext cx="1554973" cy="2495007"/>
            </a:xfrm>
            <a:prstGeom prst="rect">
              <a:avLst/>
            </a:prstGeom>
            <a:solidFill>
              <a:srgbClr val="FFFFFF"/>
            </a:solidFill>
            <a:ln w="28575" cap="flat">
              <a:solidFill>
                <a:schemeClr val="accent6"/>
              </a:solidFill>
              <a:prstDash val="solid"/>
              <a:miter lim="800000"/>
            </a:ln>
            <a:effectLst/>
          </p:spPr>
          <p:txBody>
            <a:bodyPr wrap="square" lIns="45719" tIns="45719" rIns="45719" bIns="45719" numCol="1" anchor="ctr">
              <a:noAutofit/>
            </a:bodyPr>
            <a:lstStyle/>
            <a:p>
              <a:pPr algn="ctr"/>
              <a:endParaRPr dirty="0"/>
            </a:p>
          </p:txBody>
        </p:sp>
        <p:sp>
          <p:nvSpPr>
            <p:cNvPr id="119" name="TextBox 15"/>
            <p:cNvSpPr txBox="1"/>
            <p:nvPr/>
          </p:nvSpPr>
          <p:spPr>
            <a:xfrm>
              <a:off x="142710" y="22742"/>
              <a:ext cx="1337716" cy="45429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noAutofit/>
            </a:bodyPr>
            <a:lstStyle/>
            <a:p>
              <a:pPr>
                <a:defRPr sz="1200" b="1">
                  <a:solidFill>
                    <a:srgbClr val="00CC00"/>
                  </a:solidFill>
                  <a:latin typeface="Arial"/>
                  <a:ea typeface="Arial"/>
                  <a:cs typeface="Arial"/>
                  <a:sym typeface="Arial"/>
                </a:defRPr>
              </a:pPr>
              <a:r>
                <a:rPr dirty="0"/>
                <a:t>Implementation: </a:t>
              </a:r>
              <a:r>
                <a:rPr dirty="0" smtClean="0">
                  <a:solidFill>
                    <a:srgbClr val="000000"/>
                  </a:solidFill>
                </a:rPr>
                <a:t>Feedback</a:t>
              </a:r>
              <a:endParaRPr lang="en-US" dirty="0" smtClean="0">
                <a:solidFill>
                  <a:srgbClr val="000000"/>
                </a:solidFill>
              </a:endParaRPr>
            </a:p>
            <a:p>
              <a:pPr>
                <a:defRPr sz="1200" b="1">
                  <a:solidFill>
                    <a:srgbClr val="00CC00"/>
                  </a:solidFill>
                  <a:latin typeface="Arial"/>
                  <a:ea typeface="Arial"/>
                  <a:cs typeface="Arial"/>
                  <a:sym typeface="Arial"/>
                </a:defRPr>
              </a:pPr>
              <a:endParaRPr dirty="0">
                <a:solidFill>
                  <a:srgbClr val="000000"/>
                </a:solidFill>
              </a:endParaRPr>
            </a:p>
          </p:txBody>
        </p:sp>
      </p:grpSp>
      <p:sp>
        <p:nvSpPr>
          <p:cNvPr id="122" name="Rectangle 20"/>
          <p:cNvSpPr/>
          <p:nvPr/>
        </p:nvSpPr>
        <p:spPr>
          <a:xfrm>
            <a:off x="4150261" y="3979815"/>
            <a:ext cx="2948943" cy="2629990"/>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123" name="Rectangle 21"/>
          <p:cNvSpPr/>
          <p:nvPr/>
        </p:nvSpPr>
        <p:spPr>
          <a:xfrm>
            <a:off x="7347975" y="3971066"/>
            <a:ext cx="3112681" cy="2629990"/>
          </a:xfrm>
          <a:prstGeom prst="rect">
            <a:avLst/>
          </a:prstGeom>
          <a:solidFill>
            <a:srgbClr val="FFFFFF"/>
          </a:solidFill>
          <a:ln w="28575">
            <a:solidFill>
              <a:schemeClr val="accent6"/>
            </a:solidFill>
            <a:miter/>
          </a:ln>
        </p:spPr>
        <p:txBody>
          <a:bodyPr lIns="45719" rIns="45719" anchor="ctr"/>
          <a:lstStyle/>
          <a:p>
            <a:pPr algn="ctr"/>
            <a:endParaRPr dirty="0"/>
          </a:p>
        </p:txBody>
      </p:sp>
      <p:sp>
        <p:nvSpPr>
          <p:cNvPr id="124" name="TextBox 22"/>
          <p:cNvSpPr txBox="1"/>
          <p:nvPr/>
        </p:nvSpPr>
        <p:spPr>
          <a:xfrm>
            <a:off x="5068519" y="4023225"/>
            <a:ext cx="4061370" cy="2642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b="1">
                <a:solidFill>
                  <a:srgbClr val="99CC00"/>
                </a:solidFill>
                <a:latin typeface="Arial"/>
                <a:ea typeface="Arial"/>
                <a:cs typeface="Arial"/>
                <a:sym typeface="Arial"/>
              </a:defRPr>
            </a:pPr>
            <a:r>
              <a:rPr dirty="0"/>
              <a:t>Impact: </a:t>
            </a:r>
            <a:r>
              <a:rPr dirty="0">
                <a:solidFill>
                  <a:srgbClr val="000000"/>
                </a:solidFill>
              </a:rPr>
              <a:t>Assessment</a:t>
            </a:r>
          </a:p>
        </p:txBody>
      </p:sp>
      <p:sp>
        <p:nvSpPr>
          <p:cNvPr id="125" name="TextBox 23"/>
          <p:cNvSpPr txBox="1"/>
          <p:nvPr/>
        </p:nvSpPr>
        <p:spPr>
          <a:xfrm>
            <a:off x="8392643" y="3957642"/>
            <a:ext cx="4061369" cy="2642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200" b="1">
                <a:solidFill>
                  <a:srgbClr val="99CC00"/>
                </a:solidFill>
                <a:latin typeface="Arial"/>
                <a:ea typeface="Arial"/>
                <a:cs typeface="Arial"/>
                <a:sym typeface="Arial"/>
              </a:defRPr>
            </a:pPr>
            <a:r>
              <a:rPr dirty="0"/>
              <a:t>Impact: </a:t>
            </a:r>
            <a:r>
              <a:rPr dirty="0">
                <a:solidFill>
                  <a:srgbClr val="000000"/>
                </a:solidFill>
              </a:rPr>
              <a:t>Monitoring</a:t>
            </a:r>
          </a:p>
        </p:txBody>
      </p:sp>
      <p:grpSp>
        <p:nvGrpSpPr>
          <p:cNvPr id="129" name="Group"/>
          <p:cNvGrpSpPr/>
          <p:nvPr/>
        </p:nvGrpSpPr>
        <p:grpSpPr>
          <a:xfrm>
            <a:off x="307158" y="1332411"/>
            <a:ext cx="4050157" cy="2495007"/>
            <a:chOff x="0" y="0"/>
            <a:chExt cx="4299221" cy="2495006"/>
          </a:xfrm>
        </p:grpSpPr>
        <p:sp>
          <p:nvSpPr>
            <p:cNvPr id="127" name="Rectangle 5"/>
            <p:cNvSpPr/>
            <p:nvPr/>
          </p:nvSpPr>
          <p:spPr>
            <a:xfrm>
              <a:off x="0" y="0"/>
              <a:ext cx="3755391" cy="2495007"/>
            </a:xfrm>
            <a:prstGeom prst="rect">
              <a:avLst/>
            </a:prstGeom>
            <a:solidFill>
              <a:srgbClr val="FFFFFF"/>
            </a:solidFill>
            <a:ln w="28575" cap="flat">
              <a:solidFill>
                <a:schemeClr val="accent6"/>
              </a:solidFill>
              <a:prstDash val="solid"/>
              <a:miter lim="800000"/>
            </a:ln>
            <a:effectLst/>
          </p:spPr>
          <p:txBody>
            <a:bodyPr wrap="square" lIns="45719" tIns="45719" rIns="45719" bIns="45719" numCol="1" anchor="ctr">
              <a:noAutofit/>
            </a:bodyPr>
            <a:lstStyle/>
            <a:p>
              <a:pPr algn="ctr"/>
              <a:endParaRPr dirty="0"/>
            </a:p>
          </p:txBody>
        </p:sp>
        <p:sp>
          <p:nvSpPr>
            <p:cNvPr id="128" name="TextBox 11"/>
            <p:cNvSpPr txBox="1"/>
            <p:nvPr/>
          </p:nvSpPr>
          <p:spPr>
            <a:xfrm>
              <a:off x="635271" y="0"/>
              <a:ext cx="3663951" cy="26425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t">
              <a:spAutoFit/>
            </a:bodyPr>
            <a:lstStyle/>
            <a:p>
              <a:pPr>
                <a:defRPr sz="1200" b="1">
                  <a:solidFill>
                    <a:srgbClr val="00CC00"/>
                  </a:solidFill>
                  <a:latin typeface="Arial"/>
                  <a:ea typeface="Arial"/>
                  <a:cs typeface="Arial"/>
                  <a:sym typeface="Arial"/>
                </a:defRPr>
              </a:pPr>
              <a:r>
                <a:rPr dirty="0"/>
                <a:t>Implementation: </a:t>
              </a:r>
              <a:r>
                <a:rPr dirty="0">
                  <a:solidFill>
                    <a:srgbClr val="000000"/>
                  </a:solidFill>
                </a:rPr>
                <a:t>Environment</a:t>
              </a:r>
            </a:p>
          </p:txBody>
        </p:sp>
      </p:grpSp>
      <p:sp>
        <p:nvSpPr>
          <p:cNvPr id="2" name="TextBox 1"/>
          <p:cNvSpPr txBox="1"/>
          <p:nvPr/>
        </p:nvSpPr>
        <p:spPr>
          <a:xfrm>
            <a:off x="512838" y="1809448"/>
            <a:ext cx="3294743" cy="133882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171450" marR="0" indent="-1714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900" b="0" i="0" u="none" strike="noStrike" cap="none" spc="0" normalizeH="0" baseline="0" dirty="0" smtClean="0">
                <a:ln>
                  <a:noFill/>
                </a:ln>
                <a:solidFill>
                  <a:srgbClr val="000000"/>
                </a:solidFill>
                <a:effectLst/>
                <a:uFillTx/>
                <a:latin typeface="Comic Sans MS" panose="030F0702030302020204" pitchFamily="66" charset="0"/>
                <a:sym typeface="Calibri"/>
              </a:rPr>
              <a:t>English working</a:t>
            </a:r>
            <a:r>
              <a:rPr kumimoji="0" lang="en-US" sz="900" b="0" i="0" u="none" strike="noStrike" cap="none" spc="0" normalizeH="0" dirty="0" smtClean="0">
                <a:ln>
                  <a:noFill/>
                </a:ln>
                <a:solidFill>
                  <a:srgbClr val="000000"/>
                </a:solidFill>
                <a:effectLst/>
                <a:uFillTx/>
                <a:latin typeface="Comic Sans MS" panose="030F0702030302020204" pitchFamily="66" charset="0"/>
                <a:sym typeface="Calibri"/>
              </a:rPr>
              <a:t> wall</a:t>
            </a:r>
          </a:p>
          <a:p>
            <a:pPr marL="171450" marR="0" indent="-1714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900" dirty="0" smtClean="0">
                <a:latin typeface="Comic Sans MS" panose="030F0702030302020204" pitchFamily="66" charset="0"/>
              </a:rPr>
              <a:t>CEW mats</a:t>
            </a:r>
          </a:p>
          <a:p>
            <a:pPr marL="171450" marR="0" indent="-1714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900" b="0" i="0" u="none" strike="noStrike" cap="none" spc="0" normalizeH="0" dirty="0" smtClean="0">
                <a:ln>
                  <a:noFill/>
                </a:ln>
                <a:solidFill>
                  <a:srgbClr val="000000"/>
                </a:solidFill>
                <a:effectLst/>
                <a:uFillTx/>
                <a:latin typeface="Comic Sans MS" panose="030F0702030302020204" pitchFamily="66" charset="0"/>
                <a:sym typeface="Calibri"/>
              </a:rPr>
              <a:t>Grow the code mats</a:t>
            </a:r>
          </a:p>
          <a:p>
            <a:pPr marL="171450" marR="0" indent="-1714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900" dirty="0" smtClean="0">
                <a:latin typeface="Comic Sans MS" panose="030F0702030302020204" pitchFamily="66" charset="0"/>
              </a:rPr>
              <a:t>Writing toolkit</a:t>
            </a:r>
          </a:p>
          <a:p>
            <a:pPr marL="171450" marR="0" indent="-1714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kumimoji="0" lang="en-US" sz="900" b="0" i="0" u="none" strike="noStrike" cap="none" spc="0" normalizeH="0" dirty="0" smtClean="0">
                <a:ln>
                  <a:noFill/>
                </a:ln>
                <a:solidFill>
                  <a:srgbClr val="000000"/>
                </a:solidFill>
                <a:effectLst/>
                <a:uFillTx/>
                <a:latin typeface="Comic Sans MS" panose="030F0702030302020204" pitchFamily="66" charset="0"/>
                <a:sym typeface="Calibri"/>
              </a:rPr>
              <a:t>Handwriting displayed</a:t>
            </a:r>
          </a:p>
          <a:p>
            <a:pPr marL="171450" marR="0" indent="-1714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900" dirty="0" smtClean="0">
                <a:latin typeface="Comic Sans MS" panose="030F0702030302020204" pitchFamily="66" charset="0"/>
              </a:rPr>
              <a:t>Dictionaries/thesaurus</a:t>
            </a:r>
          </a:p>
          <a:p>
            <a:pPr marL="171450" marR="0" indent="-171450" algn="l" defTabSz="914400" rtl="0" fontAlgn="auto" latinLnBrk="0" hangingPunct="0">
              <a:lnSpc>
                <a:spcPct val="100000"/>
              </a:lnSpc>
              <a:spcBef>
                <a:spcPts val="0"/>
              </a:spcBef>
              <a:spcAft>
                <a:spcPts val="0"/>
              </a:spcAft>
              <a:buClrTx/>
              <a:buSzTx/>
              <a:buFont typeface="Arial" panose="020B0604020202020204" pitchFamily="34" charset="0"/>
              <a:buChar char="•"/>
              <a:tabLst/>
            </a:pPr>
            <a:r>
              <a:rPr lang="en-US" sz="900" dirty="0" smtClean="0">
                <a:latin typeface="Comic Sans MS" panose="030F0702030302020204" pitchFamily="66" charset="0"/>
              </a:rPr>
              <a:t>Primary and secondary texts </a:t>
            </a:r>
          </a:p>
          <a:p>
            <a:pPr marL="171450" marR="0" indent="-171450" algn="l" defTabSz="914400" rtl="0" fontAlgn="auto" latinLnBrk="0" hangingPunct="0">
              <a:lnSpc>
                <a:spcPct val="100000"/>
              </a:lnSpc>
              <a:spcBef>
                <a:spcPts val="0"/>
              </a:spcBef>
              <a:spcAft>
                <a:spcPts val="0"/>
              </a:spcAft>
              <a:buClrTx/>
              <a:buSzTx/>
              <a:buFont typeface="Arial" panose="020B0604020202020204" pitchFamily="34" charset="0"/>
              <a:buChar char="•"/>
              <a:tabLst/>
            </a:pPr>
            <a:endParaRPr kumimoji="0" lang="en-US" sz="900" b="0" i="0" u="none" strike="noStrike" cap="none" spc="0" normalizeH="0" dirty="0" smtClean="0">
              <a:ln>
                <a:noFill/>
              </a:ln>
              <a:solidFill>
                <a:srgbClr val="000000"/>
              </a:solidFill>
              <a:effectLst/>
              <a:uFillTx/>
              <a:latin typeface="Comic Sans MS" panose="030F0702030302020204" pitchFamily="66" charset="0"/>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
        <p:nvSpPr>
          <p:cNvPr id="3" name="TextBox 2"/>
          <p:cNvSpPr txBox="1"/>
          <p:nvPr/>
        </p:nvSpPr>
        <p:spPr>
          <a:xfrm>
            <a:off x="3994071" y="1809448"/>
            <a:ext cx="1656986" cy="133882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US" sz="900" dirty="0">
                <a:latin typeface="Comic Sans MS" panose="030F0702030302020204" pitchFamily="66" charset="0"/>
              </a:rPr>
              <a:t> </a:t>
            </a:r>
            <a:r>
              <a:rPr lang="en-US" sz="900" dirty="0" smtClean="0">
                <a:latin typeface="Comic Sans MS" panose="030F0702030302020204" pitchFamily="66" charset="0"/>
              </a:rPr>
              <a:t>Marking codes</a:t>
            </a:r>
          </a:p>
          <a:p>
            <a:r>
              <a:rPr lang="en-US" sz="900" dirty="0" smtClean="0">
                <a:latin typeface="Comic Sans MS" panose="030F0702030302020204" pitchFamily="66" charset="0"/>
              </a:rPr>
              <a:t>• </a:t>
            </a:r>
            <a:r>
              <a:rPr lang="en-US" sz="900" dirty="0">
                <a:latin typeface="Comic Sans MS" panose="030F0702030302020204" pitchFamily="66" charset="0"/>
              </a:rPr>
              <a:t>Positive praise;</a:t>
            </a:r>
          </a:p>
          <a:p>
            <a:r>
              <a:rPr lang="en-US" sz="900" dirty="0">
                <a:latin typeface="Comic Sans MS" panose="030F0702030302020204" pitchFamily="66" charset="0"/>
              </a:rPr>
              <a:t>• Self-assessment and peer </a:t>
            </a:r>
          </a:p>
          <a:p>
            <a:r>
              <a:rPr lang="en-US" sz="900" dirty="0">
                <a:latin typeface="Comic Sans MS" panose="030F0702030302020204" pitchFamily="66" charset="0"/>
              </a:rPr>
              <a:t>assessment against success </a:t>
            </a:r>
          </a:p>
          <a:p>
            <a:r>
              <a:rPr lang="en-US" sz="900" dirty="0">
                <a:latin typeface="Comic Sans MS" panose="030F0702030302020204" pitchFamily="66" charset="0"/>
              </a:rPr>
              <a:t>criteria;</a:t>
            </a:r>
          </a:p>
          <a:p>
            <a:r>
              <a:rPr lang="en-US" sz="900" dirty="0">
                <a:latin typeface="Comic Sans MS" panose="030F0702030302020204" pitchFamily="66" charset="0"/>
              </a:rPr>
              <a:t>• Whole class feedback;</a:t>
            </a:r>
          </a:p>
          <a:p>
            <a:r>
              <a:rPr lang="en-US" sz="900" dirty="0">
                <a:latin typeface="Comic Sans MS" panose="030F0702030302020204" pitchFamily="66" charset="0"/>
              </a:rPr>
              <a:t>• Writing conferences to </a:t>
            </a:r>
            <a:r>
              <a:rPr lang="en-US" sz="900" dirty="0" smtClean="0">
                <a:latin typeface="Comic Sans MS" panose="030F0702030302020204" pitchFamily="66" charset="0"/>
              </a:rPr>
              <a:t> offer bespoke </a:t>
            </a:r>
            <a:r>
              <a:rPr lang="en-US" sz="900" dirty="0">
                <a:latin typeface="Comic Sans MS" panose="030F0702030302020204" pitchFamily="66" charset="0"/>
              </a:rPr>
              <a:t>feedback; </a:t>
            </a:r>
          </a:p>
          <a:p>
            <a:r>
              <a:rPr lang="en-US" sz="900" dirty="0">
                <a:latin typeface="Comic Sans MS" panose="030F0702030302020204" pitchFamily="66" charset="0"/>
              </a:rPr>
              <a:t>• Writing levelled each term</a:t>
            </a: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
        <p:nvSpPr>
          <p:cNvPr id="4" name="TextBox 3"/>
          <p:cNvSpPr txBox="1"/>
          <p:nvPr/>
        </p:nvSpPr>
        <p:spPr>
          <a:xfrm>
            <a:off x="6221790" y="1996910"/>
            <a:ext cx="5471886" cy="1200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n-US" sz="900" dirty="0" smtClean="0">
                <a:latin typeface="Comic Sans MS" panose="030F0702030302020204" pitchFamily="66" charset="0"/>
              </a:rPr>
              <a:t>* Children </a:t>
            </a:r>
            <a:r>
              <a:rPr lang="en-US" sz="900" dirty="0">
                <a:latin typeface="Comic Sans MS" panose="030F0702030302020204" pitchFamily="66" charset="0"/>
              </a:rPr>
              <a:t>with additional needs are given targeted and bespoke </a:t>
            </a:r>
            <a:endParaRPr lang="en-US" sz="900" dirty="0" smtClean="0">
              <a:latin typeface="Comic Sans MS" panose="030F0702030302020204" pitchFamily="66" charset="0"/>
            </a:endParaRPr>
          </a:p>
          <a:p>
            <a:pPr algn="just"/>
            <a:r>
              <a:rPr lang="en-US" sz="900" dirty="0" smtClean="0">
                <a:latin typeface="Comic Sans MS" panose="030F0702030302020204" pitchFamily="66" charset="0"/>
              </a:rPr>
              <a:t>   support including sometimes using digital adaptations.</a:t>
            </a:r>
          </a:p>
          <a:p>
            <a:pPr algn="just"/>
            <a:r>
              <a:rPr lang="en-US" sz="900" dirty="0" smtClean="0">
                <a:latin typeface="Comic Sans MS" panose="030F0702030302020204" pitchFamily="66" charset="0"/>
              </a:rPr>
              <a:t>• </a:t>
            </a:r>
            <a:r>
              <a:rPr lang="en-US" sz="900" dirty="0">
                <a:latin typeface="Comic Sans MS" panose="030F0702030302020204" pitchFamily="66" charset="0"/>
              </a:rPr>
              <a:t>Those children for whom phonics hasn’t worked (or isn’t working) </a:t>
            </a:r>
          </a:p>
          <a:p>
            <a:pPr algn="just"/>
            <a:r>
              <a:rPr lang="en-US" sz="900" dirty="0" smtClean="0">
                <a:latin typeface="Comic Sans MS" panose="030F0702030302020204" pitchFamily="66" charset="0"/>
              </a:rPr>
              <a:t>   take </a:t>
            </a:r>
            <a:r>
              <a:rPr lang="en-US" sz="900" dirty="0">
                <a:latin typeface="Comic Sans MS" panose="030F0702030302020204" pitchFamily="66" charset="0"/>
              </a:rPr>
              <a:t>part in </a:t>
            </a:r>
            <a:r>
              <a:rPr lang="en-US" sz="900" dirty="0" smtClean="0">
                <a:latin typeface="Comic Sans MS" panose="030F0702030302020204" pitchFamily="66" charset="0"/>
              </a:rPr>
              <a:t>interventions </a:t>
            </a:r>
            <a:r>
              <a:rPr lang="en-US" sz="900" dirty="0">
                <a:latin typeface="Comic Sans MS" panose="030F0702030302020204" pitchFamily="66" charset="0"/>
              </a:rPr>
              <a:t>with fully trained teaching staff.</a:t>
            </a:r>
          </a:p>
          <a:p>
            <a:pPr algn="just"/>
            <a:r>
              <a:rPr lang="en-US" sz="900" dirty="0">
                <a:latin typeface="Comic Sans MS" panose="030F0702030302020204" pitchFamily="66" charset="0"/>
              </a:rPr>
              <a:t>• Formative and summative assessments inform next steps for </a:t>
            </a:r>
          </a:p>
          <a:p>
            <a:pPr algn="just"/>
            <a:r>
              <a:rPr lang="en-US" sz="900" dirty="0" smtClean="0">
                <a:latin typeface="Comic Sans MS" panose="030F0702030302020204" pitchFamily="66" charset="0"/>
              </a:rPr>
              <a:t>   highlighted </a:t>
            </a:r>
            <a:r>
              <a:rPr lang="en-US" sz="900" dirty="0">
                <a:latin typeface="Comic Sans MS" panose="030F0702030302020204" pitchFamily="66" charset="0"/>
              </a:rPr>
              <a:t>individuals and groups.</a:t>
            </a:r>
          </a:p>
          <a:p>
            <a:pPr algn="just"/>
            <a:r>
              <a:rPr lang="en-US" sz="900" dirty="0">
                <a:latin typeface="Comic Sans MS" panose="030F0702030302020204" pitchFamily="66" charset="0"/>
              </a:rPr>
              <a:t>• Quality first teaching strategies to support all learners.</a:t>
            </a:r>
          </a:p>
          <a:p>
            <a:pPr algn="just"/>
            <a:r>
              <a:rPr lang="en-US" sz="900" dirty="0" smtClean="0">
                <a:latin typeface="Comic Sans MS" panose="030F0702030302020204" pitchFamily="66" charset="0"/>
              </a:rPr>
              <a:t>•</a:t>
            </a: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
        <p:nvSpPr>
          <p:cNvPr id="5" name="TextBox 4"/>
          <p:cNvSpPr txBox="1"/>
          <p:nvPr/>
        </p:nvSpPr>
        <p:spPr>
          <a:xfrm>
            <a:off x="957943" y="4494590"/>
            <a:ext cx="2636762" cy="16158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n-US" sz="900" dirty="0">
                <a:latin typeface="Comic Sans MS" panose="030F0702030302020204" pitchFamily="66" charset="0"/>
              </a:rPr>
              <a:t>Any work leading up to the publishing element of </a:t>
            </a:r>
            <a:r>
              <a:rPr lang="en-US" sz="900" dirty="0" smtClean="0">
                <a:latin typeface="Comic Sans MS" panose="030F0702030302020204" pitchFamily="66" charset="0"/>
              </a:rPr>
              <a:t>each </a:t>
            </a:r>
            <a:r>
              <a:rPr lang="en-US" sz="900" dirty="0">
                <a:latin typeface="Comic Sans MS" panose="030F0702030302020204" pitchFamily="66" charset="0"/>
              </a:rPr>
              <a:t>unit is recorded in independent writing </a:t>
            </a:r>
          </a:p>
          <a:p>
            <a:pPr algn="just"/>
            <a:r>
              <a:rPr lang="en-US" sz="900" dirty="0">
                <a:latin typeface="Comic Sans MS" panose="030F0702030302020204" pitchFamily="66" charset="0"/>
              </a:rPr>
              <a:t>books. These books are to be used for practising </a:t>
            </a:r>
            <a:r>
              <a:rPr lang="en-US" sz="900" dirty="0" smtClean="0">
                <a:latin typeface="Comic Sans MS" panose="030F0702030302020204" pitchFamily="66" charset="0"/>
              </a:rPr>
              <a:t>any </a:t>
            </a:r>
            <a:r>
              <a:rPr lang="en-US" sz="900" dirty="0">
                <a:latin typeface="Comic Sans MS" panose="030F0702030302020204" pitchFamily="66" charset="0"/>
              </a:rPr>
              <a:t>skills, planning and drafting with the </a:t>
            </a:r>
            <a:r>
              <a:rPr lang="en-US" sz="900" dirty="0" smtClean="0">
                <a:latin typeface="Comic Sans MS" panose="030F0702030302020204" pitchFamily="66" charset="0"/>
              </a:rPr>
              <a:t>published </a:t>
            </a:r>
            <a:r>
              <a:rPr lang="en-US" sz="900" dirty="0">
                <a:latin typeface="Comic Sans MS" panose="030F0702030302020204" pitchFamily="66" charset="0"/>
              </a:rPr>
              <a:t>pieces being the final, perfect article. </a:t>
            </a:r>
          </a:p>
          <a:p>
            <a:pPr algn="just"/>
            <a:r>
              <a:rPr lang="en-US" sz="900" dirty="0">
                <a:latin typeface="Comic Sans MS" panose="030F0702030302020204" pitchFamily="66" charset="0"/>
              </a:rPr>
              <a:t>Published pieces are displayed to be enjoyed by </a:t>
            </a:r>
          </a:p>
          <a:p>
            <a:pPr algn="just"/>
            <a:r>
              <a:rPr lang="en-US" sz="900" dirty="0">
                <a:latin typeface="Comic Sans MS" panose="030F0702030302020204" pitchFamily="66" charset="0"/>
              </a:rPr>
              <a:t>others.</a:t>
            </a:r>
          </a:p>
          <a:p>
            <a:pPr algn="just"/>
            <a:r>
              <a:rPr lang="en-US" sz="900" dirty="0" smtClean="0">
                <a:latin typeface="Comic Sans MS" panose="030F0702030302020204" pitchFamily="66" charset="0"/>
              </a:rPr>
              <a:t>The </a:t>
            </a:r>
            <a:r>
              <a:rPr lang="en-US" sz="900" dirty="0">
                <a:latin typeface="Comic Sans MS" panose="030F0702030302020204" pitchFamily="66" charset="0"/>
              </a:rPr>
              <a:t>writing unit (initial planning stage) </a:t>
            </a:r>
          </a:p>
          <a:p>
            <a:pPr algn="just"/>
            <a:r>
              <a:rPr lang="en-US" sz="900" dirty="0">
                <a:latin typeface="Comic Sans MS" panose="030F0702030302020204" pitchFamily="66" charset="0"/>
              </a:rPr>
              <a:t>and each set of lesson slides are evidence of </a:t>
            </a:r>
          </a:p>
          <a:p>
            <a:pPr algn="just"/>
            <a:r>
              <a:rPr lang="en-US" sz="900" dirty="0">
                <a:latin typeface="Comic Sans MS" panose="030F0702030302020204" pitchFamily="66" charset="0"/>
              </a:rPr>
              <a:t>learning.</a:t>
            </a:r>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
        <p:nvSpPr>
          <p:cNvPr id="6" name="TextBox 5"/>
          <p:cNvSpPr txBox="1"/>
          <p:nvPr/>
        </p:nvSpPr>
        <p:spPr>
          <a:xfrm>
            <a:off x="4357316" y="4509105"/>
            <a:ext cx="2512779" cy="16158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n-US" sz="900" dirty="0">
                <a:latin typeface="Comic Sans MS" panose="030F0702030302020204" pitchFamily="66" charset="0"/>
              </a:rPr>
              <a:t>Independent writing books are used to keep </a:t>
            </a:r>
          </a:p>
          <a:p>
            <a:pPr algn="just"/>
            <a:r>
              <a:rPr lang="en-US" sz="900" dirty="0">
                <a:latin typeface="Comic Sans MS" panose="030F0702030302020204" pitchFamily="66" charset="0"/>
              </a:rPr>
              <a:t>a record of children’s writing progression.</a:t>
            </a:r>
          </a:p>
          <a:p>
            <a:pPr algn="just"/>
            <a:r>
              <a:rPr lang="en-US" sz="900" dirty="0">
                <a:latin typeface="Comic Sans MS" panose="030F0702030302020204" pitchFamily="66" charset="0"/>
              </a:rPr>
              <a:t>• Formative assessments </a:t>
            </a:r>
            <a:r>
              <a:rPr lang="en-US" sz="900" dirty="0" smtClean="0">
                <a:latin typeface="Comic Sans MS" panose="030F0702030302020204" pitchFamily="66" charset="0"/>
              </a:rPr>
              <a:t>identify </a:t>
            </a:r>
            <a:r>
              <a:rPr lang="en-US" sz="900" dirty="0">
                <a:latin typeface="Comic Sans MS" panose="030F0702030302020204" pitchFamily="66" charset="0"/>
              </a:rPr>
              <a:t>progress and </a:t>
            </a:r>
            <a:r>
              <a:rPr lang="en-US" sz="900" dirty="0" smtClean="0">
                <a:latin typeface="Comic Sans MS" panose="030F0702030302020204" pitchFamily="66" charset="0"/>
              </a:rPr>
              <a:t>inform </a:t>
            </a:r>
            <a:r>
              <a:rPr lang="en-US" sz="900" dirty="0">
                <a:latin typeface="Comic Sans MS" panose="030F0702030302020204" pitchFamily="66" charset="0"/>
              </a:rPr>
              <a:t>next steps.</a:t>
            </a:r>
          </a:p>
          <a:p>
            <a:pPr algn="just"/>
            <a:r>
              <a:rPr lang="en-US" sz="900" dirty="0">
                <a:latin typeface="Comic Sans MS" panose="030F0702030302020204" pitchFamily="66" charset="0"/>
              </a:rPr>
              <a:t>• Termly summative assessments to give a </a:t>
            </a:r>
          </a:p>
          <a:p>
            <a:pPr algn="just"/>
            <a:r>
              <a:rPr lang="en-US" sz="900" dirty="0">
                <a:latin typeface="Comic Sans MS" panose="030F0702030302020204" pitchFamily="66" charset="0"/>
              </a:rPr>
              <a:t>writing level (WB, WTS, EXS or GDS) using </a:t>
            </a:r>
          </a:p>
          <a:p>
            <a:pPr algn="just"/>
            <a:r>
              <a:rPr lang="en-US" sz="900" dirty="0" smtClean="0">
                <a:latin typeface="Comic Sans MS" panose="030F0702030302020204" pitchFamily="66" charset="0"/>
              </a:rPr>
              <a:t>TA</a:t>
            </a:r>
          </a:p>
          <a:p>
            <a:pPr algn="just"/>
            <a:r>
              <a:rPr lang="en-US" sz="900" dirty="0" smtClean="0">
                <a:latin typeface="Comic Sans MS" panose="030F0702030302020204" pitchFamily="66" charset="0"/>
              </a:rPr>
              <a:t> Y2 </a:t>
            </a:r>
            <a:r>
              <a:rPr lang="en-US" sz="900" dirty="0">
                <a:latin typeface="Comic Sans MS" panose="030F0702030302020204" pitchFamily="66" charset="0"/>
              </a:rPr>
              <a:t>and </a:t>
            </a:r>
            <a:r>
              <a:rPr lang="en-US" sz="900" dirty="0" smtClean="0">
                <a:latin typeface="Comic Sans MS" panose="030F0702030302020204" pitchFamily="66" charset="0"/>
              </a:rPr>
              <a:t>Y6 </a:t>
            </a:r>
            <a:r>
              <a:rPr lang="en-US" sz="900" dirty="0">
                <a:latin typeface="Comic Sans MS" panose="030F0702030302020204" pitchFamily="66" charset="0"/>
              </a:rPr>
              <a:t>use DfE End of Key Stage Teacher </a:t>
            </a:r>
            <a:r>
              <a:rPr lang="en-US" sz="900" dirty="0" smtClean="0">
                <a:latin typeface="Comic Sans MS" panose="030F0702030302020204" pitchFamily="66" charset="0"/>
              </a:rPr>
              <a:t>Assessment </a:t>
            </a:r>
            <a:r>
              <a:rPr lang="en-US" sz="900" dirty="0">
                <a:latin typeface="Comic Sans MS" panose="030F0702030302020204" pitchFamily="66" charset="0"/>
              </a:rPr>
              <a:t>Frameworks (TAFs).</a:t>
            </a:r>
          </a:p>
          <a:p>
            <a:pPr algn="just"/>
            <a:r>
              <a:rPr lang="en-US" sz="900" dirty="0"/>
              <a:t>• S</a:t>
            </a:r>
            <a:r>
              <a:rPr lang="en-US" sz="900" dirty="0" smtClean="0"/>
              <a:t>chool </a:t>
            </a:r>
            <a:r>
              <a:rPr lang="en-US" sz="900" dirty="0"/>
              <a:t>moderation of writing at </a:t>
            </a:r>
          </a:p>
          <a:p>
            <a:pPr algn="just"/>
            <a:r>
              <a:rPr lang="en-US" sz="900" dirty="0"/>
              <a:t>networks and within school.</a:t>
            </a:r>
            <a:endParaRPr kumimoji="0" lang="en-US" sz="900" b="0" i="0" u="none" strike="noStrike" cap="none" spc="0" normalizeH="0" baseline="0" dirty="0">
              <a:ln>
                <a:noFill/>
              </a:ln>
              <a:solidFill>
                <a:srgbClr val="000000"/>
              </a:solidFill>
              <a:effectLst/>
              <a:uFillTx/>
              <a:sym typeface="Calibri"/>
            </a:endParaRPr>
          </a:p>
        </p:txBody>
      </p:sp>
      <p:sp>
        <p:nvSpPr>
          <p:cNvPr id="7" name="TextBox 6"/>
          <p:cNvSpPr txBox="1"/>
          <p:nvPr/>
        </p:nvSpPr>
        <p:spPr>
          <a:xfrm>
            <a:off x="7581295" y="4482717"/>
            <a:ext cx="2564191" cy="1200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US" sz="900" dirty="0" smtClean="0">
                <a:latin typeface="Comic Sans MS" panose="030F0702030302020204" pitchFamily="66" charset="0"/>
              </a:rPr>
              <a:t>Lesson </a:t>
            </a:r>
            <a:r>
              <a:rPr lang="en-US" sz="900" dirty="0">
                <a:latin typeface="Comic Sans MS" panose="030F0702030302020204" pitchFamily="66" charset="0"/>
              </a:rPr>
              <a:t>slide reviews – does what is </a:t>
            </a:r>
          </a:p>
          <a:p>
            <a:r>
              <a:rPr lang="en-US" sz="900" dirty="0">
                <a:latin typeface="Comic Sans MS" panose="030F0702030302020204" pitchFamily="66" charset="0"/>
              </a:rPr>
              <a:t>recorded on the </a:t>
            </a:r>
            <a:r>
              <a:rPr lang="en-US" sz="900" dirty="0" smtClean="0">
                <a:latin typeface="Comic Sans MS" panose="030F0702030302020204" pitchFamily="66" charset="0"/>
              </a:rPr>
              <a:t> </a:t>
            </a:r>
            <a:r>
              <a:rPr lang="en-US" sz="900" dirty="0">
                <a:latin typeface="Comic Sans MS" panose="030F0702030302020204" pitchFamily="66" charset="0"/>
              </a:rPr>
              <a:t>writing unit </a:t>
            </a:r>
          </a:p>
          <a:p>
            <a:r>
              <a:rPr lang="en-US" sz="900" dirty="0">
                <a:latin typeface="Comic Sans MS" panose="030F0702030302020204" pitchFamily="66" charset="0"/>
              </a:rPr>
              <a:t>mirror what is on individual lesson </a:t>
            </a:r>
          </a:p>
          <a:p>
            <a:r>
              <a:rPr lang="en-US" sz="900" dirty="0">
                <a:latin typeface="Comic Sans MS" panose="030F0702030302020204" pitchFamily="66" charset="0"/>
              </a:rPr>
              <a:t>slides?</a:t>
            </a:r>
          </a:p>
          <a:p>
            <a:r>
              <a:rPr lang="en-US" sz="900" dirty="0" smtClean="0">
                <a:latin typeface="Comic Sans MS" panose="030F0702030302020204" pitchFamily="66" charset="0"/>
              </a:rPr>
              <a:t>Book-looks</a:t>
            </a:r>
            <a:endParaRPr lang="en-US" sz="900" dirty="0">
              <a:latin typeface="Comic Sans MS" panose="030F0702030302020204" pitchFamily="66" charset="0"/>
            </a:endParaRPr>
          </a:p>
          <a:p>
            <a:r>
              <a:rPr lang="en-US" sz="900" dirty="0" smtClean="0">
                <a:latin typeface="Comic Sans MS" panose="030F0702030302020204" pitchFamily="66" charset="0"/>
              </a:rPr>
              <a:t>Lesson </a:t>
            </a:r>
            <a:r>
              <a:rPr lang="en-US" sz="900" dirty="0">
                <a:latin typeface="Comic Sans MS" panose="030F0702030302020204" pitchFamily="66" charset="0"/>
              </a:rPr>
              <a:t>observations and drop-ins</a:t>
            </a:r>
          </a:p>
          <a:p>
            <a:r>
              <a:rPr lang="en-US" sz="900" dirty="0" smtClean="0">
                <a:latin typeface="Comic Sans MS" panose="030F0702030302020204" pitchFamily="66" charset="0"/>
              </a:rPr>
              <a:t>Pupil </a:t>
            </a:r>
            <a:r>
              <a:rPr lang="en-US" sz="900" dirty="0">
                <a:latin typeface="Comic Sans MS" panose="030F0702030302020204" pitchFamily="66" charset="0"/>
              </a:rPr>
              <a:t>voice</a:t>
            </a:r>
          </a:p>
          <a:p>
            <a:endParaRPr kumimoji="0" lang="en-US" sz="900" b="0" i="0" u="none" strike="noStrike" cap="none" spc="0" normalizeH="0" baseline="0" dirty="0">
              <a:ln>
                <a:noFill/>
              </a:ln>
              <a:solidFill>
                <a:srgbClr val="000000"/>
              </a:solidFill>
              <a:effectLst/>
              <a:uFillTx/>
              <a:latin typeface="Comic Sans MS" panose="030F0702030302020204" pitchFamily="66" charset="0"/>
              <a:sym typeface="Calibri"/>
            </a:endParaRP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df63c76-c0cd-4fe9-998f-af1379ef4a5a" xsi:nil="true"/>
    <lcf76f155ced4ddcb4097134ff3c332f xmlns="978edec6-e5ff-4959-a90c-c3c0fc743e6d">
      <Terms xmlns="http://schemas.microsoft.com/office/infopath/2007/PartnerControls"/>
    </lcf76f155ced4ddcb4097134ff3c332f>
    <DanceClub xmlns="978edec6-e5ff-4959-a90c-c3c0fc743e6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F37D596AC667844B8EFFFDBA796E92F" ma:contentTypeVersion="18" ma:contentTypeDescription="Create a new document." ma:contentTypeScope="" ma:versionID="0c7a89347ca06359f2406bff961fe0e8">
  <xsd:schema xmlns:xsd="http://www.w3.org/2001/XMLSchema" xmlns:xs="http://www.w3.org/2001/XMLSchema" xmlns:p="http://schemas.microsoft.com/office/2006/metadata/properties" xmlns:ns2="978edec6-e5ff-4959-a90c-c3c0fc743e6d" xmlns:ns3="cdf63c76-c0cd-4fe9-998f-af1379ef4a5a" targetNamespace="http://schemas.microsoft.com/office/2006/metadata/properties" ma:root="true" ma:fieldsID="3dee79d96dfd83e2eecd3a4553eae786" ns2:_="" ns3:_="">
    <xsd:import namespace="978edec6-e5ff-4959-a90c-c3c0fc743e6d"/>
    <xsd:import namespace="cdf63c76-c0cd-4fe9-998f-af1379ef4a5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DanceClub"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8edec6-e5ff-4959-a90c-c3c0fc743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1742c51-baab-4a8c-b5a1-1d6cc2e32804"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dexed="true" ma:internalName="MediaServiceLocation" ma:readOnly="true">
      <xsd:simpleType>
        <xsd:restriction base="dms:Text"/>
      </xsd:simpleType>
    </xsd:element>
    <xsd:element name="DanceClub" ma:index="25" nillable="true" ma:displayName="Dance Club" ma:format="Dropdown" ma:internalName="DanceClub">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df63c76-c0cd-4fe9-998f-af1379ef4a5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1ba4cbd-b694-489a-af4c-497ba7e9c342}" ma:internalName="TaxCatchAll" ma:showField="CatchAllData" ma:web="cdf63c76-c0cd-4fe9-998f-af1379ef4a5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E96AE01-6CF1-4B55-81FE-2B74B3609053}">
  <ds:schemaRefs>
    <ds:schemaRef ds:uri="http://schemas.microsoft.com/sharepoint/v3/contenttype/forms"/>
  </ds:schemaRefs>
</ds:datastoreItem>
</file>

<file path=customXml/itemProps2.xml><?xml version="1.0" encoding="utf-8"?>
<ds:datastoreItem xmlns:ds="http://schemas.openxmlformats.org/officeDocument/2006/customXml" ds:itemID="{CEE6B803-61E7-4AAF-B53A-CD0BE773170C}">
  <ds:schemaRefs>
    <ds:schemaRef ds:uri="http://purl.org/dc/terms/"/>
    <ds:schemaRef ds:uri="http://schemas.microsoft.com/office/infopath/2007/PartnerControls"/>
    <ds:schemaRef ds:uri="http://schemas.microsoft.com/office/2006/documentManagement/types"/>
    <ds:schemaRef ds:uri="cdf63c76-c0cd-4fe9-998f-af1379ef4a5a"/>
    <ds:schemaRef ds:uri="http://schemas.microsoft.com/office/2006/metadata/properties"/>
    <ds:schemaRef ds:uri="http://purl.org/dc/elements/1.1/"/>
    <ds:schemaRef ds:uri="http://schemas.openxmlformats.org/package/2006/metadata/core-properties"/>
    <ds:schemaRef ds:uri="978edec6-e5ff-4959-a90c-c3c0fc743e6d"/>
    <ds:schemaRef ds:uri="http://www.w3.org/XML/1998/namespace"/>
    <ds:schemaRef ds:uri="http://purl.org/dc/dcmitype/"/>
  </ds:schemaRefs>
</ds:datastoreItem>
</file>

<file path=customXml/itemProps3.xml><?xml version="1.0" encoding="utf-8"?>
<ds:datastoreItem xmlns:ds="http://schemas.openxmlformats.org/officeDocument/2006/customXml" ds:itemID="{23E8800C-8DD1-4776-B796-2672AF46DD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8edec6-e5ff-4959-a90c-c3c0fc743e6d"/>
    <ds:schemaRef ds:uri="cdf63c76-c0cd-4fe9-998f-af1379ef4a5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272</TotalTime>
  <Words>809</Words>
  <Application>Microsoft Office PowerPoint</Application>
  <PresentationFormat>Widescreen</PresentationFormat>
  <Paragraphs>88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Molineux</dc:creator>
  <cp:lastModifiedBy>Tracy Cottrell</cp:lastModifiedBy>
  <cp:revision>78</cp:revision>
  <dcterms:modified xsi:type="dcterms:W3CDTF">2025-03-26T13:14:12Z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0x0101003F37D596AC667844B8EFFFDBA796E92F</vt:lpwstr>
  </property>
  <property fmtid="{D5CDD505-2E9C-101B-9397-08002B2CF9AE}" pid="3" name="MediaServiceImageTags">
    <vt:lpwstr/>
  </property>
  <property fmtid="{D5CDD505-2E9C-101B-9397-08002B2CF9AE}" pid="4" name="Order">
    <vt:r8>2646800</vt:r8>
  </property>
</Properties>
</file>