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0" r:id="rId5"/>
  </p:sldMasterIdLst>
  <p:notesMasterIdLst>
    <p:notesMasterId r:id="rId36"/>
  </p:notesMasterIdLst>
  <p:sldIdLst>
    <p:sldId id="267" r:id="rId6"/>
    <p:sldId id="256" r:id="rId7"/>
    <p:sldId id="268" r:id="rId8"/>
    <p:sldId id="269" r:id="rId9"/>
    <p:sldId id="270" r:id="rId10"/>
    <p:sldId id="271" r:id="rId11"/>
    <p:sldId id="257" r:id="rId12"/>
    <p:sldId id="258" r:id="rId13"/>
    <p:sldId id="283" r:id="rId14"/>
    <p:sldId id="284" r:id="rId15"/>
    <p:sldId id="282" r:id="rId16"/>
    <p:sldId id="285" r:id="rId17"/>
    <p:sldId id="286" r:id="rId18"/>
    <p:sldId id="259" r:id="rId19"/>
    <p:sldId id="280" r:id="rId20"/>
    <p:sldId id="281" r:id="rId21"/>
    <p:sldId id="273" r:id="rId22"/>
    <p:sldId id="274" r:id="rId23"/>
    <p:sldId id="260" r:id="rId24"/>
    <p:sldId id="275" r:id="rId25"/>
    <p:sldId id="272" r:id="rId26"/>
    <p:sldId id="261" r:id="rId27"/>
    <p:sldId id="262" r:id="rId28"/>
    <p:sldId id="263" r:id="rId29"/>
    <p:sldId id="278" r:id="rId30"/>
    <p:sldId id="264" r:id="rId31"/>
    <p:sldId id="277" r:id="rId32"/>
    <p:sldId id="265" r:id="rId33"/>
    <p:sldId id="276" r:id="rId34"/>
    <p:sldId id="266" r:id="rId3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D1A348-3609-6F6B-F6D5-CB62B5195669}" v="164" dt="2026-06-02T15:27:41.414"/>
    <p1510:client id="{D691D558-6AAD-1284-FC41-ECECACA35AE3}" v="12" dt="2026-06-01T15:07:36.317"/>
    <p1510:client id="{F86BB24C-039E-7979-AC4A-B17C5E8A5C74}" v="723" dt="2026-06-01T21:21:00.7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1762" y="53"/>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C63776-FC6A-4258-980E-5CA07353B633}"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A1621F2B-AAB6-44B6-857D-75C121D0D029}">
      <dgm:prSet/>
      <dgm:spPr/>
      <dgm:t>
        <a:bodyPr/>
        <a:lstStyle/>
        <a:p>
          <a:r>
            <a:rPr lang="en-US"/>
            <a:t>Headteacher – Mrs Hallam</a:t>
          </a:r>
        </a:p>
      </dgm:t>
    </dgm:pt>
    <dgm:pt modelId="{5201E01E-4456-477F-B048-46B86958BE71}" type="parTrans" cxnId="{CBDBC009-B563-45AB-8694-689A761E8802}">
      <dgm:prSet/>
      <dgm:spPr/>
      <dgm:t>
        <a:bodyPr/>
        <a:lstStyle/>
        <a:p>
          <a:endParaRPr lang="en-US"/>
        </a:p>
      </dgm:t>
    </dgm:pt>
    <dgm:pt modelId="{53209DCC-3B46-43A3-B8A3-8F94C2778377}" type="sibTrans" cxnId="{CBDBC009-B563-45AB-8694-689A761E8802}">
      <dgm:prSet/>
      <dgm:spPr/>
      <dgm:t>
        <a:bodyPr/>
        <a:lstStyle/>
        <a:p>
          <a:endParaRPr lang="en-US"/>
        </a:p>
      </dgm:t>
    </dgm:pt>
    <dgm:pt modelId="{3E244533-1B6A-4506-87CC-E1B87D6CE1EB}">
      <dgm:prSet/>
      <dgm:spPr/>
      <dgm:t>
        <a:bodyPr/>
        <a:lstStyle/>
        <a:p>
          <a:r>
            <a:rPr lang="en-US"/>
            <a:t>Deputy Head – Mrs Roberts</a:t>
          </a:r>
        </a:p>
      </dgm:t>
    </dgm:pt>
    <dgm:pt modelId="{6C8A33E3-08BB-421A-A2C6-BF68465466D1}" type="parTrans" cxnId="{4FB8B49E-3B1B-49C8-83B6-3B99C784E739}">
      <dgm:prSet/>
      <dgm:spPr/>
      <dgm:t>
        <a:bodyPr/>
        <a:lstStyle/>
        <a:p>
          <a:endParaRPr lang="en-US"/>
        </a:p>
      </dgm:t>
    </dgm:pt>
    <dgm:pt modelId="{08E434CB-9195-4ACB-930F-B00BCD7B028A}" type="sibTrans" cxnId="{4FB8B49E-3B1B-49C8-83B6-3B99C784E739}">
      <dgm:prSet/>
      <dgm:spPr/>
      <dgm:t>
        <a:bodyPr/>
        <a:lstStyle/>
        <a:p>
          <a:endParaRPr lang="en-US"/>
        </a:p>
      </dgm:t>
    </dgm:pt>
    <dgm:pt modelId="{54F87B70-D7B5-4234-8445-27BF76584E18}">
      <dgm:prSet/>
      <dgm:spPr/>
      <dgm:t>
        <a:bodyPr/>
        <a:lstStyle/>
        <a:p>
          <a:r>
            <a:rPr lang="en-US"/>
            <a:t>SENCO – Mrs Lane (works on a Wednesday and Thursday)</a:t>
          </a:r>
        </a:p>
      </dgm:t>
    </dgm:pt>
    <dgm:pt modelId="{3CC85013-9AB4-459D-8B47-B3EA82D894E5}" type="parTrans" cxnId="{8A665967-0724-413B-9074-2162CBEBDFE2}">
      <dgm:prSet/>
      <dgm:spPr/>
      <dgm:t>
        <a:bodyPr/>
        <a:lstStyle/>
        <a:p>
          <a:endParaRPr lang="en-US"/>
        </a:p>
      </dgm:t>
    </dgm:pt>
    <dgm:pt modelId="{445963B4-A578-444F-A99D-4BDBA9D35033}" type="sibTrans" cxnId="{8A665967-0724-413B-9074-2162CBEBDFE2}">
      <dgm:prSet/>
      <dgm:spPr/>
      <dgm:t>
        <a:bodyPr/>
        <a:lstStyle/>
        <a:p>
          <a:endParaRPr lang="en-US"/>
        </a:p>
      </dgm:t>
    </dgm:pt>
    <dgm:pt modelId="{EA91A5A3-02AA-49A7-802B-B544548B2ED1}">
      <dgm:prSet/>
      <dgm:spPr/>
      <dgm:t>
        <a:bodyPr/>
        <a:lstStyle/>
        <a:p>
          <a:r>
            <a:rPr lang="en-US"/>
            <a:t>FS2 Lead – Mr Stevenson</a:t>
          </a:r>
        </a:p>
      </dgm:t>
    </dgm:pt>
    <dgm:pt modelId="{88AB52B2-5DD4-4E4D-946B-B951DA339AA0}" type="parTrans" cxnId="{BA62BA05-6999-4B3D-9289-3B18B21E21C3}">
      <dgm:prSet/>
      <dgm:spPr/>
      <dgm:t>
        <a:bodyPr/>
        <a:lstStyle/>
        <a:p>
          <a:endParaRPr lang="en-US"/>
        </a:p>
      </dgm:t>
    </dgm:pt>
    <dgm:pt modelId="{12925A7D-CFB4-42CD-80AD-28461417B344}" type="sibTrans" cxnId="{BA62BA05-6999-4B3D-9289-3B18B21E21C3}">
      <dgm:prSet/>
      <dgm:spPr/>
      <dgm:t>
        <a:bodyPr/>
        <a:lstStyle/>
        <a:p>
          <a:endParaRPr lang="en-US"/>
        </a:p>
      </dgm:t>
    </dgm:pt>
    <dgm:pt modelId="{15DF16F1-722C-4CA3-BEA9-7E862EB683E0}">
      <dgm:prSet/>
      <dgm:spPr/>
      <dgm:t>
        <a:bodyPr/>
        <a:lstStyle/>
        <a:p>
          <a:r>
            <a:rPr lang="en-US"/>
            <a:t>FS2 TA’s – Mrs Miller (am) Mrs Morley (pm)</a:t>
          </a:r>
        </a:p>
      </dgm:t>
    </dgm:pt>
    <dgm:pt modelId="{8310CD3D-323D-44C6-BF20-5D75042500D2}" type="parTrans" cxnId="{B8E226FE-9A35-4D48-9293-BA6C796B864C}">
      <dgm:prSet/>
      <dgm:spPr/>
      <dgm:t>
        <a:bodyPr/>
        <a:lstStyle/>
        <a:p>
          <a:endParaRPr lang="en-US"/>
        </a:p>
      </dgm:t>
    </dgm:pt>
    <dgm:pt modelId="{2A96AFDB-8258-4B54-AC45-308695B7E4F2}" type="sibTrans" cxnId="{B8E226FE-9A35-4D48-9293-BA6C796B864C}">
      <dgm:prSet/>
      <dgm:spPr/>
      <dgm:t>
        <a:bodyPr/>
        <a:lstStyle/>
        <a:p>
          <a:endParaRPr lang="en-US"/>
        </a:p>
      </dgm:t>
    </dgm:pt>
    <dgm:pt modelId="{860DC27F-8198-441C-B8E5-46869C8FBC1E}" type="pres">
      <dgm:prSet presAssocID="{F2C63776-FC6A-4258-980E-5CA07353B633}" presName="linear" presStyleCnt="0">
        <dgm:presLayoutVars>
          <dgm:animLvl val="lvl"/>
          <dgm:resizeHandles val="exact"/>
        </dgm:presLayoutVars>
      </dgm:prSet>
      <dgm:spPr/>
    </dgm:pt>
    <dgm:pt modelId="{0EED48B8-367F-4A3D-9934-F7AAA357E949}" type="pres">
      <dgm:prSet presAssocID="{A1621F2B-AAB6-44B6-857D-75C121D0D029}" presName="parentText" presStyleLbl="node1" presStyleIdx="0" presStyleCnt="5">
        <dgm:presLayoutVars>
          <dgm:chMax val="0"/>
          <dgm:bulletEnabled val="1"/>
        </dgm:presLayoutVars>
      </dgm:prSet>
      <dgm:spPr/>
    </dgm:pt>
    <dgm:pt modelId="{61F37F3F-889C-44A3-B1DC-69DC1C8778A6}" type="pres">
      <dgm:prSet presAssocID="{53209DCC-3B46-43A3-B8A3-8F94C2778377}" presName="spacer" presStyleCnt="0"/>
      <dgm:spPr/>
    </dgm:pt>
    <dgm:pt modelId="{A26C6756-9E69-42A9-B326-AEF9A800BD48}" type="pres">
      <dgm:prSet presAssocID="{3E244533-1B6A-4506-87CC-E1B87D6CE1EB}" presName="parentText" presStyleLbl="node1" presStyleIdx="1" presStyleCnt="5">
        <dgm:presLayoutVars>
          <dgm:chMax val="0"/>
          <dgm:bulletEnabled val="1"/>
        </dgm:presLayoutVars>
      </dgm:prSet>
      <dgm:spPr/>
    </dgm:pt>
    <dgm:pt modelId="{FC6BCE2A-5529-42AA-8FBF-E7E128708DE9}" type="pres">
      <dgm:prSet presAssocID="{08E434CB-9195-4ACB-930F-B00BCD7B028A}" presName="spacer" presStyleCnt="0"/>
      <dgm:spPr/>
    </dgm:pt>
    <dgm:pt modelId="{00C16AF7-4E91-4214-AD7B-9EE816994B7D}" type="pres">
      <dgm:prSet presAssocID="{54F87B70-D7B5-4234-8445-27BF76584E18}" presName="parentText" presStyleLbl="node1" presStyleIdx="2" presStyleCnt="5">
        <dgm:presLayoutVars>
          <dgm:chMax val="0"/>
          <dgm:bulletEnabled val="1"/>
        </dgm:presLayoutVars>
      </dgm:prSet>
      <dgm:spPr/>
    </dgm:pt>
    <dgm:pt modelId="{64E93FEA-6E8C-41B1-BAC4-C7C38A34B092}" type="pres">
      <dgm:prSet presAssocID="{445963B4-A578-444F-A99D-4BDBA9D35033}" presName="spacer" presStyleCnt="0"/>
      <dgm:spPr/>
    </dgm:pt>
    <dgm:pt modelId="{A0B9B788-2281-49FD-92FA-241CEBF4C5D3}" type="pres">
      <dgm:prSet presAssocID="{EA91A5A3-02AA-49A7-802B-B544548B2ED1}" presName="parentText" presStyleLbl="node1" presStyleIdx="3" presStyleCnt="5">
        <dgm:presLayoutVars>
          <dgm:chMax val="0"/>
          <dgm:bulletEnabled val="1"/>
        </dgm:presLayoutVars>
      </dgm:prSet>
      <dgm:spPr/>
    </dgm:pt>
    <dgm:pt modelId="{F81BF80B-1F4B-4824-A058-5E99610DECAD}" type="pres">
      <dgm:prSet presAssocID="{12925A7D-CFB4-42CD-80AD-28461417B344}" presName="spacer" presStyleCnt="0"/>
      <dgm:spPr/>
    </dgm:pt>
    <dgm:pt modelId="{E08A2A8D-41B1-4837-825F-F3C7402A0724}" type="pres">
      <dgm:prSet presAssocID="{15DF16F1-722C-4CA3-BEA9-7E862EB683E0}" presName="parentText" presStyleLbl="node1" presStyleIdx="4" presStyleCnt="5">
        <dgm:presLayoutVars>
          <dgm:chMax val="0"/>
          <dgm:bulletEnabled val="1"/>
        </dgm:presLayoutVars>
      </dgm:prSet>
      <dgm:spPr/>
    </dgm:pt>
  </dgm:ptLst>
  <dgm:cxnLst>
    <dgm:cxn modelId="{EA375300-2529-4C3F-9D79-45C540A2B7CC}" type="presOf" srcId="{F2C63776-FC6A-4258-980E-5CA07353B633}" destId="{860DC27F-8198-441C-B8E5-46869C8FBC1E}" srcOrd="0" destOrd="0" presId="urn:microsoft.com/office/officeart/2005/8/layout/vList2"/>
    <dgm:cxn modelId="{BA62BA05-6999-4B3D-9289-3B18B21E21C3}" srcId="{F2C63776-FC6A-4258-980E-5CA07353B633}" destId="{EA91A5A3-02AA-49A7-802B-B544548B2ED1}" srcOrd="3" destOrd="0" parTransId="{88AB52B2-5DD4-4E4D-946B-B951DA339AA0}" sibTransId="{12925A7D-CFB4-42CD-80AD-28461417B344}"/>
    <dgm:cxn modelId="{CBDBC009-B563-45AB-8694-689A761E8802}" srcId="{F2C63776-FC6A-4258-980E-5CA07353B633}" destId="{A1621F2B-AAB6-44B6-857D-75C121D0D029}" srcOrd="0" destOrd="0" parTransId="{5201E01E-4456-477F-B048-46B86958BE71}" sibTransId="{53209DCC-3B46-43A3-B8A3-8F94C2778377}"/>
    <dgm:cxn modelId="{F3E26211-3D1B-46E4-8AE5-48B5CF580DF1}" type="presOf" srcId="{EA91A5A3-02AA-49A7-802B-B544548B2ED1}" destId="{A0B9B788-2281-49FD-92FA-241CEBF4C5D3}" srcOrd="0" destOrd="0" presId="urn:microsoft.com/office/officeart/2005/8/layout/vList2"/>
    <dgm:cxn modelId="{87DA1F3C-6938-4B2E-B797-699BFB8F8A95}" type="presOf" srcId="{54F87B70-D7B5-4234-8445-27BF76584E18}" destId="{00C16AF7-4E91-4214-AD7B-9EE816994B7D}" srcOrd="0" destOrd="0" presId="urn:microsoft.com/office/officeart/2005/8/layout/vList2"/>
    <dgm:cxn modelId="{8A665967-0724-413B-9074-2162CBEBDFE2}" srcId="{F2C63776-FC6A-4258-980E-5CA07353B633}" destId="{54F87B70-D7B5-4234-8445-27BF76584E18}" srcOrd="2" destOrd="0" parTransId="{3CC85013-9AB4-459D-8B47-B3EA82D894E5}" sibTransId="{445963B4-A578-444F-A99D-4BDBA9D35033}"/>
    <dgm:cxn modelId="{4FB8B49E-3B1B-49C8-83B6-3B99C784E739}" srcId="{F2C63776-FC6A-4258-980E-5CA07353B633}" destId="{3E244533-1B6A-4506-87CC-E1B87D6CE1EB}" srcOrd="1" destOrd="0" parTransId="{6C8A33E3-08BB-421A-A2C6-BF68465466D1}" sibTransId="{08E434CB-9195-4ACB-930F-B00BCD7B028A}"/>
    <dgm:cxn modelId="{F3CA27B2-B7C4-4AE4-A69C-109F6FC0A6B1}" type="presOf" srcId="{3E244533-1B6A-4506-87CC-E1B87D6CE1EB}" destId="{A26C6756-9E69-42A9-B326-AEF9A800BD48}" srcOrd="0" destOrd="0" presId="urn:microsoft.com/office/officeart/2005/8/layout/vList2"/>
    <dgm:cxn modelId="{829AD9CD-BBE0-4C8F-BB7E-F94583D1B750}" type="presOf" srcId="{15DF16F1-722C-4CA3-BEA9-7E862EB683E0}" destId="{E08A2A8D-41B1-4837-825F-F3C7402A0724}" srcOrd="0" destOrd="0" presId="urn:microsoft.com/office/officeart/2005/8/layout/vList2"/>
    <dgm:cxn modelId="{5D57B9D4-5E86-4C09-8D80-C323A98BD25C}" type="presOf" srcId="{A1621F2B-AAB6-44B6-857D-75C121D0D029}" destId="{0EED48B8-367F-4A3D-9934-F7AAA357E949}" srcOrd="0" destOrd="0" presId="urn:microsoft.com/office/officeart/2005/8/layout/vList2"/>
    <dgm:cxn modelId="{B8E226FE-9A35-4D48-9293-BA6C796B864C}" srcId="{F2C63776-FC6A-4258-980E-5CA07353B633}" destId="{15DF16F1-722C-4CA3-BEA9-7E862EB683E0}" srcOrd="4" destOrd="0" parTransId="{8310CD3D-323D-44C6-BF20-5D75042500D2}" sibTransId="{2A96AFDB-8258-4B54-AC45-308695B7E4F2}"/>
    <dgm:cxn modelId="{BA3BDF74-419F-4CB4-A7CA-E18FF5DBE780}" type="presParOf" srcId="{860DC27F-8198-441C-B8E5-46869C8FBC1E}" destId="{0EED48B8-367F-4A3D-9934-F7AAA357E949}" srcOrd="0" destOrd="0" presId="urn:microsoft.com/office/officeart/2005/8/layout/vList2"/>
    <dgm:cxn modelId="{6574C2F0-3D49-4A1F-AB9F-2947E2EDA411}" type="presParOf" srcId="{860DC27F-8198-441C-B8E5-46869C8FBC1E}" destId="{61F37F3F-889C-44A3-B1DC-69DC1C8778A6}" srcOrd="1" destOrd="0" presId="urn:microsoft.com/office/officeart/2005/8/layout/vList2"/>
    <dgm:cxn modelId="{6D299000-8D7D-448E-8C29-80DF09C02023}" type="presParOf" srcId="{860DC27F-8198-441C-B8E5-46869C8FBC1E}" destId="{A26C6756-9E69-42A9-B326-AEF9A800BD48}" srcOrd="2" destOrd="0" presId="urn:microsoft.com/office/officeart/2005/8/layout/vList2"/>
    <dgm:cxn modelId="{27351AD7-E533-4088-A3DB-74D5F2CF15F2}" type="presParOf" srcId="{860DC27F-8198-441C-B8E5-46869C8FBC1E}" destId="{FC6BCE2A-5529-42AA-8FBF-E7E128708DE9}" srcOrd="3" destOrd="0" presId="urn:microsoft.com/office/officeart/2005/8/layout/vList2"/>
    <dgm:cxn modelId="{2C6B851D-0AAB-44D1-AF83-C4997648DD1C}" type="presParOf" srcId="{860DC27F-8198-441C-B8E5-46869C8FBC1E}" destId="{00C16AF7-4E91-4214-AD7B-9EE816994B7D}" srcOrd="4" destOrd="0" presId="urn:microsoft.com/office/officeart/2005/8/layout/vList2"/>
    <dgm:cxn modelId="{94AB41F8-7C57-43B9-BDB9-A14C7CEFBB84}" type="presParOf" srcId="{860DC27F-8198-441C-B8E5-46869C8FBC1E}" destId="{64E93FEA-6E8C-41B1-BAC4-C7C38A34B092}" srcOrd="5" destOrd="0" presId="urn:microsoft.com/office/officeart/2005/8/layout/vList2"/>
    <dgm:cxn modelId="{58B752C5-A03F-44DC-8A66-4CF109101120}" type="presParOf" srcId="{860DC27F-8198-441C-B8E5-46869C8FBC1E}" destId="{A0B9B788-2281-49FD-92FA-241CEBF4C5D3}" srcOrd="6" destOrd="0" presId="urn:microsoft.com/office/officeart/2005/8/layout/vList2"/>
    <dgm:cxn modelId="{C37A3A22-6F37-445E-8956-FFFDA8B832AA}" type="presParOf" srcId="{860DC27F-8198-441C-B8E5-46869C8FBC1E}" destId="{F81BF80B-1F4B-4824-A058-5E99610DECAD}" srcOrd="7" destOrd="0" presId="urn:microsoft.com/office/officeart/2005/8/layout/vList2"/>
    <dgm:cxn modelId="{31AC304C-BBE3-4EF5-A392-5C90D8D9259E}" type="presParOf" srcId="{860DC27F-8198-441C-B8E5-46869C8FBC1E}" destId="{E08A2A8D-41B1-4837-825F-F3C7402A0724}"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51FBA7-39C7-4BF5-AE6E-340B3BA47376}"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4B1CDCB8-6DE9-4CF1-BC67-745F4D76CCF8}">
      <dgm:prSet/>
      <dgm:spPr/>
      <dgm:t>
        <a:bodyPr/>
        <a:lstStyle/>
        <a:p>
          <a:r>
            <a:rPr lang="en-US" b="1" i="1"/>
            <a:t>Kindness, Honesty, Resilience, Teamwork, Compassion and Respect.</a:t>
          </a:r>
          <a:endParaRPr lang="en-US"/>
        </a:p>
      </dgm:t>
    </dgm:pt>
    <dgm:pt modelId="{3CD7240B-654F-4A51-961C-DCC7633D5772}" type="parTrans" cxnId="{02F8D1B1-E78E-4DB1-BA71-AC834EC1D064}">
      <dgm:prSet/>
      <dgm:spPr/>
      <dgm:t>
        <a:bodyPr/>
        <a:lstStyle/>
        <a:p>
          <a:endParaRPr lang="en-US"/>
        </a:p>
      </dgm:t>
    </dgm:pt>
    <dgm:pt modelId="{DAE0C62C-F130-45F7-BFEB-88AA21D7A5A6}" type="sibTrans" cxnId="{02F8D1B1-E78E-4DB1-BA71-AC834EC1D064}">
      <dgm:prSet/>
      <dgm:spPr/>
      <dgm:t>
        <a:bodyPr/>
        <a:lstStyle/>
        <a:p>
          <a:endParaRPr lang="en-US"/>
        </a:p>
      </dgm:t>
    </dgm:pt>
    <dgm:pt modelId="{FB63C7DF-D7DF-4B0E-A7C5-EDF76163DAAA}">
      <dgm:prSet/>
      <dgm:spPr/>
      <dgm:t>
        <a:bodyPr/>
        <a:lstStyle/>
        <a:p>
          <a:r>
            <a:rPr lang="en-US" i="1"/>
            <a:t>Having a safe and inclusive environment that challenges our children and allows them to make mistakes.</a:t>
          </a:r>
          <a:endParaRPr lang="en-US"/>
        </a:p>
      </dgm:t>
    </dgm:pt>
    <dgm:pt modelId="{9D33E824-F7AC-4939-8A4F-6BEB09609958}" type="parTrans" cxnId="{EEECCCF4-7B77-464F-B426-09EC1E830E0A}">
      <dgm:prSet/>
      <dgm:spPr/>
      <dgm:t>
        <a:bodyPr/>
        <a:lstStyle/>
        <a:p>
          <a:endParaRPr lang="en-US"/>
        </a:p>
      </dgm:t>
    </dgm:pt>
    <dgm:pt modelId="{4EFEF9DC-5848-454E-ABCA-913A872E1ECE}" type="sibTrans" cxnId="{EEECCCF4-7B77-464F-B426-09EC1E830E0A}">
      <dgm:prSet/>
      <dgm:spPr/>
      <dgm:t>
        <a:bodyPr/>
        <a:lstStyle/>
        <a:p>
          <a:endParaRPr lang="en-US"/>
        </a:p>
      </dgm:t>
    </dgm:pt>
    <dgm:pt modelId="{3F52151F-FAC8-4179-871D-34A7BE1EA29A}">
      <dgm:prSet/>
      <dgm:spPr/>
      <dgm:t>
        <a:bodyPr/>
        <a:lstStyle/>
        <a:p>
          <a:r>
            <a:rPr lang="en-US"/>
            <a:t>Our children being individuals whilst also gaining knowledge and acquiring an understanding of the diverse world we live in. </a:t>
          </a:r>
        </a:p>
      </dgm:t>
    </dgm:pt>
    <dgm:pt modelId="{1D62563B-0ED4-49D8-9AFF-E1494073DFCF}" type="parTrans" cxnId="{D0F64C62-D19F-41E0-AB2A-5D47E7115D9B}">
      <dgm:prSet/>
      <dgm:spPr/>
      <dgm:t>
        <a:bodyPr/>
        <a:lstStyle/>
        <a:p>
          <a:endParaRPr lang="en-US"/>
        </a:p>
      </dgm:t>
    </dgm:pt>
    <dgm:pt modelId="{3BBB0946-5043-45E1-A1D8-4260C3AD8E84}" type="sibTrans" cxnId="{D0F64C62-D19F-41E0-AB2A-5D47E7115D9B}">
      <dgm:prSet/>
      <dgm:spPr/>
      <dgm:t>
        <a:bodyPr/>
        <a:lstStyle/>
        <a:p>
          <a:endParaRPr lang="en-US"/>
        </a:p>
      </dgm:t>
    </dgm:pt>
    <dgm:pt modelId="{FC6BF569-5BCF-40DB-9F10-BD1C1C733739}">
      <dgm:prSet/>
      <dgm:spPr/>
      <dgm:t>
        <a:bodyPr/>
        <a:lstStyle/>
        <a:p>
          <a:r>
            <a:rPr lang="en-US"/>
            <a:t>Creating leaders of the future.</a:t>
          </a:r>
        </a:p>
      </dgm:t>
    </dgm:pt>
    <dgm:pt modelId="{139EF9E8-B061-4F74-9772-E760ABC7ACCA}" type="parTrans" cxnId="{43A4555F-BB0B-47FB-9577-3A5D58F39200}">
      <dgm:prSet/>
      <dgm:spPr/>
      <dgm:t>
        <a:bodyPr/>
        <a:lstStyle/>
        <a:p>
          <a:endParaRPr lang="en-US"/>
        </a:p>
      </dgm:t>
    </dgm:pt>
    <dgm:pt modelId="{342A4B39-A111-4C7F-9700-6E366F85DD8B}" type="sibTrans" cxnId="{43A4555F-BB0B-47FB-9577-3A5D58F39200}">
      <dgm:prSet/>
      <dgm:spPr/>
      <dgm:t>
        <a:bodyPr/>
        <a:lstStyle/>
        <a:p>
          <a:endParaRPr lang="en-US"/>
        </a:p>
      </dgm:t>
    </dgm:pt>
    <dgm:pt modelId="{B7CC51E3-97B0-41F8-8886-3854A3435751}">
      <dgm:prSet/>
      <dgm:spPr/>
      <dgm:t>
        <a:bodyPr/>
        <a:lstStyle/>
        <a:p>
          <a:r>
            <a:rPr lang="en-US"/>
            <a:t>The strength in Pupil Voice. </a:t>
          </a:r>
        </a:p>
      </dgm:t>
    </dgm:pt>
    <dgm:pt modelId="{95A22DF3-41FD-4416-9453-3944CC8D05E3}" type="parTrans" cxnId="{86699688-B7B1-4796-938C-5A2EFB885CB5}">
      <dgm:prSet/>
      <dgm:spPr/>
      <dgm:t>
        <a:bodyPr/>
        <a:lstStyle/>
        <a:p>
          <a:endParaRPr lang="en-US"/>
        </a:p>
      </dgm:t>
    </dgm:pt>
    <dgm:pt modelId="{0A5EB179-E039-4788-8736-444446D5BD29}" type="sibTrans" cxnId="{86699688-B7B1-4796-938C-5A2EFB885CB5}">
      <dgm:prSet/>
      <dgm:spPr/>
      <dgm:t>
        <a:bodyPr/>
        <a:lstStyle/>
        <a:p>
          <a:endParaRPr lang="en-US"/>
        </a:p>
      </dgm:t>
    </dgm:pt>
    <dgm:pt modelId="{F7CB5674-F704-4403-918F-98C953946F4E}">
      <dgm:prSet/>
      <dgm:spPr/>
      <dgm:t>
        <a:bodyPr/>
        <a:lstStyle/>
        <a:p>
          <a:r>
            <a:rPr lang="en-US"/>
            <a:t>Working in partnership with home so our children be the best versions of themselves now and in the future</a:t>
          </a:r>
        </a:p>
      </dgm:t>
    </dgm:pt>
    <dgm:pt modelId="{8BA77B0F-CA19-4B6D-AFEB-6D812190AA25}" type="parTrans" cxnId="{E7D9B5B3-6F95-4F66-9FB4-F252F8D6A73F}">
      <dgm:prSet/>
      <dgm:spPr/>
      <dgm:t>
        <a:bodyPr/>
        <a:lstStyle/>
        <a:p>
          <a:endParaRPr lang="en-US"/>
        </a:p>
      </dgm:t>
    </dgm:pt>
    <dgm:pt modelId="{DDF535B3-CAC5-4BA3-95C6-DFDBD43C3F00}" type="sibTrans" cxnId="{E7D9B5B3-6F95-4F66-9FB4-F252F8D6A73F}">
      <dgm:prSet/>
      <dgm:spPr/>
      <dgm:t>
        <a:bodyPr/>
        <a:lstStyle/>
        <a:p>
          <a:endParaRPr lang="en-US"/>
        </a:p>
      </dgm:t>
    </dgm:pt>
    <dgm:pt modelId="{38B1D6CE-2EEB-4A61-8A6B-2B41DCCAC2EE}" type="pres">
      <dgm:prSet presAssocID="{BD51FBA7-39C7-4BF5-AE6E-340B3BA47376}" presName="diagram" presStyleCnt="0">
        <dgm:presLayoutVars>
          <dgm:dir/>
          <dgm:resizeHandles val="exact"/>
        </dgm:presLayoutVars>
      </dgm:prSet>
      <dgm:spPr/>
    </dgm:pt>
    <dgm:pt modelId="{3F34CC1F-0121-4C8E-B932-1A821C2035FA}" type="pres">
      <dgm:prSet presAssocID="{4B1CDCB8-6DE9-4CF1-BC67-745F4D76CCF8}" presName="node" presStyleLbl="node1" presStyleIdx="0" presStyleCnt="6">
        <dgm:presLayoutVars>
          <dgm:bulletEnabled val="1"/>
        </dgm:presLayoutVars>
      </dgm:prSet>
      <dgm:spPr/>
    </dgm:pt>
    <dgm:pt modelId="{406B75D6-F9ED-4432-ABE9-554EF22F03E1}" type="pres">
      <dgm:prSet presAssocID="{DAE0C62C-F130-45F7-BFEB-88AA21D7A5A6}" presName="sibTrans" presStyleCnt="0"/>
      <dgm:spPr/>
    </dgm:pt>
    <dgm:pt modelId="{569D56C5-98D3-458F-9B21-C2E0687A8E19}" type="pres">
      <dgm:prSet presAssocID="{FB63C7DF-D7DF-4B0E-A7C5-EDF76163DAAA}" presName="node" presStyleLbl="node1" presStyleIdx="1" presStyleCnt="6">
        <dgm:presLayoutVars>
          <dgm:bulletEnabled val="1"/>
        </dgm:presLayoutVars>
      </dgm:prSet>
      <dgm:spPr/>
    </dgm:pt>
    <dgm:pt modelId="{E628EA98-EAD2-4673-8866-E6C7B3615C6B}" type="pres">
      <dgm:prSet presAssocID="{4EFEF9DC-5848-454E-ABCA-913A872E1ECE}" presName="sibTrans" presStyleCnt="0"/>
      <dgm:spPr/>
    </dgm:pt>
    <dgm:pt modelId="{6758C5C0-7327-432A-9C9B-017010578752}" type="pres">
      <dgm:prSet presAssocID="{3F52151F-FAC8-4179-871D-34A7BE1EA29A}" presName="node" presStyleLbl="node1" presStyleIdx="2" presStyleCnt="6">
        <dgm:presLayoutVars>
          <dgm:bulletEnabled val="1"/>
        </dgm:presLayoutVars>
      </dgm:prSet>
      <dgm:spPr/>
    </dgm:pt>
    <dgm:pt modelId="{41B00117-DE62-47AB-B139-47E99047F90E}" type="pres">
      <dgm:prSet presAssocID="{3BBB0946-5043-45E1-A1D8-4260C3AD8E84}" presName="sibTrans" presStyleCnt="0"/>
      <dgm:spPr/>
    </dgm:pt>
    <dgm:pt modelId="{C1728356-4869-473E-B6F9-D155446953DA}" type="pres">
      <dgm:prSet presAssocID="{FC6BF569-5BCF-40DB-9F10-BD1C1C733739}" presName="node" presStyleLbl="node1" presStyleIdx="3" presStyleCnt="6">
        <dgm:presLayoutVars>
          <dgm:bulletEnabled val="1"/>
        </dgm:presLayoutVars>
      </dgm:prSet>
      <dgm:spPr/>
    </dgm:pt>
    <dgm:pt modelId="{62C826D9-09DD-4F32-A1B1-B77CE2815D7E}" type="pres">
      <dgm:prSet presAssocID="{342A4B39-A111-4C7F-9700-6E366F85DD8B}" presName="sibTrans" presStyleCnt="0"/>
      <dgm:spPr/>
    </dgm:pt>
    <dgm:pt modelId="{1D377B12-2AC4-4213-ABC8-AAB7B7479F24}" type="pres">
      <dgm:prSet presAssocID="{B7CC51E3-97B0-41F8-8886-3854A3435751}" presName="node" presStyleLbl="node1" presStyleIdx="4" presStyleCnt="6">
        <dgm:presLayoutVars>
          <dgm:bulletEnabled val="1"/>
        </dgm:presLayoutVars>
      </dgm:prSet>
      <dgm:spPr/>
    </dgm:pt>
    <dgm:pt modelId="{061284ED-D1B7-48ED-A0B1-AF6B8CBBE8A5}" type="pres">
      <dgm:prSet presAssocID="{0A5EB179-E039-4788-8736-444446D5BD29}" presName="sibTrans" presStyleCnt="0"/>
      <dgm:spPr/>
    </dgm:pt>
    <dgm:pt modelId="{DAFEB52D-CCF3-47C4-BCC1-8BFD334FB738}" type="pres">
      <dgm:prSet presAssocID="{F7CB5674-F704-4403-918F-98C953946F4E}" presName="node" presStyleLbl="node1" presStyleIdx="5" presStyleCnt="6">
        <dgm:presLayoutVars>
          <dgm:bulletEnabled val="1"/>
        </dgm:presLayoutVars>
      </dgm:prSet>
      <dgm:spPr/>
    </dgm:pt>
  </dgm:ptLst>
  <dgm:cxnLst>
    <dgm:cxn modelId="{BDF54917-9EAC-4E3C-A497-F4F865FCC914}" type="presOf" srcId="{B7CC51E3-97B0-41F8-8886-3854A3435751}" destId="{1D377B12-2AC4-4213-ABC8-AAB7B7479F24}" srcOrd="0" destOrd="0" presId="urn:microsoft.com/office/officeart/2005/8/layout/default"/>
    <dgm:cxn modelId="{56701F21-ABB2-425B-A651-67194F20414E}" type="presOf" srcId="{3F52151F-FAC8-4179-871D-34A7BE1EA29A}" destId="{6758C5C0-7327-432A-9C9B-017010578752}" srcOrd="0" destOrd="0" presId="urn:microsoft.com/office/officeart/2005/8/layout/default"/>
    <dgm:cxn modelId="{41720E5C-BA1B-40B7-8018-8696E11507D4}" type="presOf" srcId="{F7CB5674-F704-4403-918F-98C953946F4E}" destId="{DAFEB52D-CCF3-47C4-BCC1-8BFD334FB738}" srcOrd="0" destOrd="0" presId="urn:microsoft.com/office/officeart/2005/8/layout/default"/>
    <dgm:cxn modelId="{43A4555F-BB0B-47FB-9577-3A5D58F39200}" srcId="{BD51FBA7-39C7-4BF5-AE6E-340B3BA47376}" destId="{FC6BF569-5BCF-40DB-9F10-BD1C1C733739}" srcOrd="3" destOrd="0" parTransId="{139EF9E8-B061-4F74-9772-E760ABC7ACCA}" sibTransId="{342A4B39-A111-4C7F-9700-6E366F85DD8B}"/>
    <dgm:cxn modelId="{D0F64C62-D19F-41E0-AB2A-5D47E7115D9B}" srcId="{BD51FBA7-39C7-4BF5-AE6E-340B3BA47376}" destId="{3F52151F-FAC8-4179-871D-34A7BE1EA29A}" srcOrd="2" destOrd="0" parTransId="{1D62563B-0ED4-49D8-9AFF-E1494073DFCF}" sibTransId="{3BBB0946-5043-45E1-A1D8-4260C3AD8E84}"/>
    <dgm:cxn modelId="{86699688-B7B1-4796-938C-5A2EFB885CB5}" srcId="{BD51FBA7-39C7-4BF5-AE6E-340B3BA47376}" destId="{B7CC51E3-97B0-41F8-8886-3854A3435751}" srcOrd="4" destOrd="0" parTransId="{95A22DF3-41FD-4416-9453-3944CC8D05E3}" sibTransId="{0A5EB179-E039-4788-8736-444446D5BD29}"/>
    <dgm:cxn modelId="{116D14A0-28F9-4ED1-B3B4-C0DA4543C618}" type="presOf" srcId="{FB63C7DF-D7DF-4B0E-A7C5-EDF76163DAAA}" destId="{569D56C5-98D3-458F-9B21-C2E0687A8E19}" srcOrd="0" destOrd="0" presId="urn:microsoft.com/office/officeart/2005/8/layout/default"/>
    <dgm:cxn modelId="{53C961AC-507C-478D-B494-2A4D5B9A20DC}" type="presOf" srcId="{FC6BF569-5BCF-40DB-9F10-BD1C1C733739}" destId="{C1728356-4869-473E-B6F9-D155446953DA}" srcOrd="0" destOrd="0" presId="urn:microsoft.com/office/officeart/2005/8/layout/default"/>
    <dgm:cxn modelId="{02F8D1B1-E78E-4DB1-BA71-AC834EC1D064}" srcId="{BD51FBA7-39C7-4BF5-AE6E-340B3BA47376}" destId="{4B1CDCB8-6DE9-4CF1-BC67-745F4D76CCF8}" srcOrd="0" destOrd="0" parTransId="{3CD7240B-654F-4A51-961C-DCC7633D5772}" sibTransId="{DAE0C62C-F130-45F7-BFEB-88AA21D7A5A6}"/>
    <dgm:cxn modelId="{E7D9B5B3-6F95-4F66-9FB4-F252F8D6A73F}" srcId="{BD51FBA7-39C7-4BF5-AE6E-340B3BA47376}" destId="{F7CB5674-F704-4403-918F-98C953946F4E}" srcOrd="5" destOrd="0" parTransId="{8BA77B0F-CA19-4B6D-AFEB-6D812190AA25}" sibTransId="{DDF535B3-CAC5-4BA3-95C6-DFDBD43C3F00}"/>
    <dgm:cxn modelId="{3F0684BF-2000-4DFB-9B03-68886F783B07}" type="presOf" srcId="{BD51FBA7-39C7-4BF5-AE6E-340B3BA47376}" destId="{38B1D6CE-2EEB-4A61-8A6B-2B41DCCAC2EE}" srcOrd="0" destOrd="0" presId="urn:microsoft.com/office/officeart/2005/8/layout/default"/>
    <dgm:cxn modelId="{620D90C4-B9E2-4791-9C62-295F78D29B44}" type="presOf" srcId="{4B1CDCB8-6DE9-4CF1-BC67-745F4D76CCF8}" destId="{3F34CC1F-0121-4C8E-B932-1A821C2035FA}" srcOrd="0" destOrd="0" presId="urn:microsoft.com/office/officeart/2005/8/layout/default"/>
    <dgm:cxn modelId="{EEECCCF4-7B77-464F-B426-09EC1E830E0A}" srcId="{BD51FBA7-39C7-4BF5-AE6E-340B3BA47376}" destId="{FB63C7DF-D7DF-4B0E-A7C5-EDF76163DAAA}" srcOrd="1" destOrd="0" parTransId="{9D33E824-F7AC-4939-8A4F-6BEB09609958}" sibTransId="{4EFEF9DC-5848-454E-ABCA-913A872E1ECE}"/>
    <dgm:cxn modelId="{13B73844-9C0A-4D4C-99E1-54CF07B4FD57}" type="presParOf" srcId="{38B1D6CE-2EEB-4A61-8A6B-2B41DCCAC2EE}" destId="{3F34CC1F-0121-4C8E-B932-1A821C2035FA}" srcOrd="0" destOrd="0" presId="urn:microsoft.com/office/officeart/2005/8/layout/default"/>
    <dgm:cxn modelId="{63C81F61-B6EE-42F4-9159-D84B874005E5}" type="presParOf" srcId="{38B1D6CE-2EEB-4A61-8A6B-2B41DCCAC2EE}" destId="{406B75D6-F9ED-4432-ABE9-554EF22F03E1}" srcOrd="1" destOrd="0" presId="urn:microsoft.com/office/officeart/2005/8/layout/default"/>
    <dgm:cxn modelId="{90CEE6FC-5B9E-4607-B728-22A6750EBA82}" type="presParOf" srcId="{38B1D6CE-2EEB-4A61-8A6B-2B41DCCAC2EE}" destId="{569D56C5-98D3-458F-9B21-C2E0687A8E19}" srcOrd="2" destOrd="0" presId="urn:microsoft.com/office/officeart/2005/8/layout/default"/>
    <dgm:cxn modelId="{569B90C8-4EDA-49DA-9ABE-8260BA5B14DB}" type="presParOf" srcId="{38B1D6CE-2EEB-4A61-8A6B-2B41DCCAC2EE}" destId="{E628EA98-EAD2-4673-8866-E6C7B3615C6B}" srcOrd="3" destOrd="0" presId="urn:microsoft.com/office/officeart/2005/8/layout/default"/>
    <dgm:cxn modelId="{5456D1EB-08A0-4E4F-90EA-293A4F53B23B}" type="presParOf" srcId="{38B1D6CE-2EEB-4A61-8A6B-2B41DCCAC2EE}" destId="{6758C5C0-7327-432A-9C9B-017010578752}" srcOrd="4" destOrd="0" presId="urn:microsoft.com/office/officeart/2005/8/layout/default"/>
    <dgm:cxn modelId="{EDB55059-CE30-415E-9D63-4BDE2A616E92}" type="presParOf" srcId="{38B1D6CE-2EEB-4A61-8A6B-2B41DCCAC2EE}" destId="{41B00117-DE62-47AB-B139-47E99047F90E}" srcOrd="5" destOrd="0" presId="urn:microsoft.com/office/officeart/2005/8/layout/default"/>
    <dgm:cxn modelId="{8EC39E5A-466A-4D10-91C6-EB50CAB718D2}" type="presParOf" srcId="{38B1D6CE-2EEB-4A61-8A6B-2B41DCCAC2EE}" destId="{C1728356-4869-473E-B6F9-D155446953DA}" srcOrd="6" destOrd="0" presId="urn:microsoft.com/office/officeart/2005/8/layout/default"/>
    <dgm:cxn modelId="{0C3EA767-E9DE-43C3-9310-67A9212010C7}" type="presParOf" srcId="{38B1D6CE-2EEB-4A61-8A6B-2B41DCCAC2EE}" destId="{62C826D9-09DD-4F32-A1B1-B77CE2815D7E}" srcOrd="7" destOrd="0" presId="urn:microsoft.com/office/officeart/2005/8/layout/default"/>
    <dgm:cxn modelId="{C9C7A225-F744-4B95-A38E-38BD0F678C6D}" type="presParOf" srcId="{38B1D6CE-2EEB-4A61-8A6B-2B41DCCAC2EE}" destId="{1D377B12-2AC4-4213-ABC8-AAB7B7479F24}" srcOrd="8" destOrd="0" presId="urn:microsoft.com/office/officeart/2005/8/layout/default"/>
    <dgm:cxn modelId="{EA48559A-21CB-4537-8521-B448F05BA65E}" type="presParOf" srcId="{38B1D6CE-2EEB-4A61-8A6B-2B41DCCAC2EE}" destId="{061284ED-D1B7-48ED-A0B1-AF6B8CBBE8A5}" srcOrd="9" destOrd="0" presId="urn:microsoft.com/office/officeart/2005/8/layout/default"/>
    <dgm:cxn modelId="{DF206350-C8E0-426F-8D98-A8F6FC12CF71}" type="presParOf" srcId="{38B1D6CE-2EEB-4A61-8A6B-2B41DCCAC2EE}" destId="{DAFEB52D-CCF3-47C4-BCC1-8BFD334FB738}"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8E27DC-985F-4117-BB3B-E9F57B6DED51}"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8E45043B-3692-46E2-BEDF-C7EBDC092EC3}">
      <dgm:prSet/>
      <dgm:spPr/>
      <dgm:t>
        <a:bodyPr/>
        <a:lstStyle/>
        <a:p>
          <a:r>
            <a:rPr lang="en-US"/>
            <a:t>DSL (Designated Safeguarding Lead) – Donna Hallam</a:t>
          </a:r>
        </a:p>
      </dgm:t>
    </dgm:pt>
    <dgm:pt modelId="{5A6572EC-EB35-44E3-AD75-A1977B4517A4}" type="parTrans" cxnId="{CD59E51E-0829-4368-8D56-0EF298CAAF65}">
      <dgm:prSet/>
      <dgm:spPr/>
      <dgm:t>
        <a:bodyPr/>
        <a:lstStyle/>
        <a:p>
          <a:endParaRPr lang="en-US"/>
        </a:p>
      </dgm:t>
    </dgm:pt>
    <dgm:pt modelId="{9AFBDDE3-7120-4976-A916-558EE9481196}" type="sibTrans" cxnId="{CD59E51E-0829-4368-8D56-0EF298CAAF65}">
      <dgm:prSet/>
      <dgm:spPr/>
      <dgm:t>
        <a:bodyPr/>
        <a:lstStyle/>
        <a:p>
          <a:endParaRPr lang="en-US"/>
        </a:p>
      </dgm:t>
    </dgm:pt>
    <dgm:pt modelId="{01A5E82E-2E83-43FD-8F53-AA3586775BBB}">
      <dgm:prSet/>
      <dgm:spPr/>
      <dgm:t>
        <a:bodyPr/>
        <a:lstStyle/>
        <a:p>
          <a:r>
            <a:rPr lang="en-US"/>
            <a:t>Deputy Designated Safeguarding Leads – Mrs Roberts, Mrs McAnulty and Mr Stevenson</a:t>
          </a:r>
        </a:p>
      </dgm:t>
    </dgm:pt>
    <dgm:pt modelId="{7DE232AD-CAA9-4954-89C8-CA60F1BD7F68}" type="parTrans" cxnId="{4A41CC4D-372E-4B43-A58B-14C187E5D963}">
      <dgm:prSet/>
      <dgm:spPr/>
      <dgm:t>
        <a:bodyPr/>
        <a:lstStyle/>
        <a:p>
          <a:endParaRPr lang="en-US"/>
        </a:p>
      </dgm:t>
    </dgm:pt>
    <dgm:pt modelId="{A6BC38F6-61D3-4448-8A27-71D5D61E63BB}" type="sibTrans" cxnId="{4A41CC4D-372E-4B43-A58B-14C187E5D963}">
      <dgm:prSet/>
      <dgm:spPr/>
      <dgm:t>
        <a:bodyPr/>
        <a:lstStyle/>
        <a:p>
          <a:endParaRPr lang="en-US"/>
        </a:p>
      </dgm:t>
    </dgm:pt>
    <dgm:pt modelId="{5CF5FE8E-F550-4626-B977-5C6D0F7719A3}">
      <dgm:prSet/>
      <dgm:spPr/>
      <dgm:t>
        <a:bodyPr/>
        <a:lstStyle/>
        <a:p>
          <a:r>
            <a:rPr lang="en-US"/>
            <a:t>Key policies can be found on the school website</a:t>
          </a:r>
        </a:p>
      </dgm:t>
    </dgm:pt>
    <dgm:pt modelId="{00CCB9D3-32F3-4234-8A5C-C8F79DA3E649}" type="parTrans" cxnId="{A3727D2A-8038-45AB-93DD-856DC6FACA48}">
      <dgm:prSet/>
      <dgm:spPr/>
      <dgm:t>
        <a:bodyPr/>
        <a:lstStyle/>
        <a:p>
          <a:endParaRPr lang="en-US"/>
        </a:p>
      </dgm:t>
    </dgm:pt>
    <dgm:pt modelId="{2E026B5E-0F5E-4A32-AA6F-62227CCA02EA}" type="sibTrans" cxnId="{A3727D2A-8038-45AB-93DD-856DC6FACA48}">
      <dgm:prSet/>
      <dgm:spPr/>
      <dgm:t>
        <a:bodyPr/>
        <a:lstStyle/>
        <a:p>
          <a:endParaRPr lang="en-US"/>
        </a:p>
      </dgm:t>
    </dgm:pt>
    <dgm:pt modelId="{4AFE9D7A-C7D9-4926-8EC5-177527047685}">
      <dgm:prSet/>
      <dgm:spPr/>
      <dgm:t>
        <a:bodyPr/>
        <a:lstStyle/>
        <a:p>
          <a:r>
            <a:rPr lang="en-US"/>
            <a:t>Mrs McAnulty is our Senior Mental Health Lead within school.</a:t>
          </a:r>
        </a:p>
      </dgm:t>
    </dgm:pt>
    <dgm:pt modelId="{249CBB83-EEE2-47CF-A724-7E749749B01A}" type="parTrans" cxnId="{AC47FF20-8AE4-4831-A9CA-D00A7E88895E}">
      <dgm:prSet/>
      <dgm:spPr/>
      <dgm:t>
        <a:bodyPr/>
        <a:lstStyle/>
        <a:p>
          <a:endParaRPr lang="en-US"/>
        </a:p>
      </dgm:t>
    </dgm:pt>
    <dgm:pt modelId="{72EFEF0B-C7E5-4018-B49F-FFA0D739632A}" type="sibTrans" cxnId="{AC47FF20-8AE4-4831-A9CA-D00A7E88895E}">
      <dgm:prSet/>
      <dgm:spPr/>
      <dgm:t>
        <a:bodyPr/>
        <a:lstStyle/>
        <a:p>
          <a:endParaRPr lang="en-US"/>
        </a:p>
      </dgm:t>
    </dgm:pt>
    <dgm:pt modelId="{E65736E4-4ABE-4E4D-B794-9C5D927D9CA2}">
      <dgm:prSet/>
      <dgm:spPr/>
      <dgm:t>
        <a:bodyPr/>
        <a:lstStyle/>
        <a:p>
          <a:r>
            <a:rPr lang="en-US"/>
            <a:t>Mrs Lane is our SEND Lead and works on a Wednesday and Thursday.</a:t>
          </a:r>
        </a:p>
      </dgm:t>
    </dgm:pt>
    <dgm:pt modelId="{6AC73112-F24A-4A1A-8D2A-E536C732A946}" type="parTrans" cxnId="{EAC8B00C-7E63-4E13-ADF5-1CBD3414633F}">
      <dgm:prSet/>
      <dgm:spPr/>
      <dgm:t>
        <a:bodyPr/>
        <a:lstStyle/>
        <a:p>
          <a:endParaRPr lang="en-US"/>
        </a:p>
      </dgm:t>
    </dgm:pt>
    <dgm:pt modelId="{68678887-2F2F-4974-92A6-98B1A2602353}" type="sibTrans" cxnId="{EAC8B00C-7E63-4E13-ADF5-1CBD3414633F}">
      <dgm:prSet/>
      <dgm:spPr/>
      <dgm:t>
        <a:bodyPr/>
        <a:lstStyle/>
        <a:p>
          <a:endParaRPr lang="en-US"/>
        </a:p>
      </dgm:t>
    </dgm:pt>
    <dgm:pt modelId="{6FA2A1FF-4ADB-4088-BA01-8F5AA255C44F}" type="pres">
      <dgm:prSet presAssocID="{FF8E27DC-985F-4117-BB3B-E9F57B6DED51}" presName="vert0" presStyleCnt="0">
        <dgm:presLayoutVars>
          <dgm:dir/>
          <dgm:animOne val="branch"/>
          <dgm:animLvl val="lvl"/>
        </dgm:presLayoutVars>
      </dgm:prSet>
      <dgm:spPr/>
    </dgm:pt>
    <dgm:pt modelId="{8AD77C85-B22C-4866-80F0-7D320A241D9B}" type="pres">
      <dgm:prSet presAssocID="{8E45043B-3692-46E2-BEDF-C7EBDC092EC3}" presName="thickLine" presStyleLbl="alignNode1" presStyleIdx="0" presStyleCnt="5"/>
      <dgm:spPr/>
    </dgm:pt>
    <dgm:pt modelId="{C319CCB2-F82E-4780-BDDC-DDE7A019E30D}" type="pres">
      <dgm:prSet presAssocID="{8E45043B-3692-46E2-BEDF-C7EBDC092EC3}" presName="horz1" presStyleCnt="0"/>
      <dgm:spPr/>
    </dgm:pt>
    <dgm:pt modelId="{3419E806-22B3-4A1F-9FDB-33923E479BC5}" type="pres">
      <dgm:prSet presAssocID="{8E45043B-3692-46E2-BEDF-C7EBDC092EC3}" presName="tx1" presStyleLbl="revTx" presStyleIdx="0" presStyleCnt="5"/>
      <dgm:spPr/>
    </dgm:pt>
    <dgm:pt modelId="{4CDD89EA-7299-45B7-8545-1FEFA580DC44}" type="pres">
      <dgm:prSet presAssocID="{8E45043B-3692-46E2-BEDF-C7EBDC092EC3}" presName="vert1" presStyleCnt="0"/>
      <dgm:spPr/>
    </dgm:pt>
    <dgm:pt modelId="{1190DF85-058C-4284-B6E4-182D2D803C39}" type="pres">
      <dgm:prSet presAssocID="{01A5E82E-2E83-43FD-8F53-AA3586775BBB}" presName="thickLine" presStyleLbl="alignNode1" presStyleIdx="1" presStyleCnt="5"/>
      <dgm:spPr/>
    </dgm:pt>
    <dgm:pt modelId="{83F8FB18-3160-4848-BF14-9FA693380FE5}" type="pres">
      <dgm:prSet presAssocID="{01A5E82E-2E83-43FD-8F53-AA3586775BBB}" presName="horz1" presStyleCnt="0"/>
      <dgm:spPr/>
    </dgm:pt>
    <dgm:pt modelId="{C1852C8D-8AFB-4FE0-9F25-D5E09DFEC16F}" type="pres">
      <dgm:prSet presAssocID="{01A5E82E-2E83-43FD-8F53-AA3586775BBB}" presName="tx1" presStyleLbl="revTx" presStyleIdx="1" presStyleCnt="5"/>
      <dgm:spPr/>
    </dgm:pt>
    <dgm:pt modelId="{D860CA3D-AEA8-480B-9529-93E3E3379190}" type="pres">
      <dgm:prSet presAssocID="{01A5E82E-2E83-43FD-8F53-AA3586775BBB}" presName="vert1" presStyleCnt="0"/>
      <dgm:spPr/>
    </dgm:pt>
    <dgm:pt modelId="{A2A38E7D-CB23-4630-A00D-ACC710790801}" type="pres">
      <dgm:prSet presAssocID="{5CF5FE8E-F550-4626-B977-5C6D0F7719A3}" presName="thickLine" presStyleLbl="alignNode1" presStyleIdx="2" presStyleCnt="5"/>
      <dgm:spPr/>
    </dgm:pt>
    <dgm:pt modelId="{FF38F7F5-CAA1-43A2-A82D-A3730D155F2D}" type="pres">
      <dgm:prSet presAssocID="{5CF5FE8E-F550-4626-B977-5C6D0F7719A3}" presName="horz1" presStyleCnt="0"/>
      <dgm:spPr/>
    </dgm:pt>
    <dgm:pt modelId="{9D429DA2-F9A2-4220-8996-1ADF385CF0BB}" type="pres">
      <dgm:prSet presAssocID="{5CF5FE8E-F550-4626-B977-5C6D0F7719A3}" presName="tx1" presStyleLbl="revTx" presStyleIdx="2" presStyleCnt="5"/>
      <dgm:spPr/>
    </dgm:pt>
    <dgm:pt modelId="{4D774D99-4D0E-47B5-B44A-39A063D4BAC0}" type="pres">
      <dgm:prSet presAssocID="{5CF5FE8E-F550-4626-B977-5C6D0F7719A3}" presName="vert1" presStyleCnt="0"/>
      <dgm:spPr/>
    </dgm:pt>
    <dgm:pt modelId="{5A7A6712-8C1C-4581-8E69-6054E3472CA3}" type="pres">
      <dgm:prSet presAssocID="{4AFE9D7A-C7D9-4926-8EC5-177527047685}" presName="thickLine" presStyleLbl="alignNode1" presStyleIdx="3" presStyleCnt="5"/>
      <dgm:spPr/>
    </dgm:pt>
    <dgm:pt modelId="{0F559CBB-4D88-4876-B198-A2CAC0230CD6}" type="pres">
      <dgm:prSet presAssocID="{4AFE9D7A-C7D9-4926-8EC5-177527047685}" presName="horz1" presStyleCnt="0"/>
      <dgm:spPr/>
    </dgm:pt>
    <dgm:pt modelId="{C7D91064-0979-43E3-A257-E52BB44E5DBC}" type="pres">
      <dgm:prSet presAssocID="{4AFE9D7A-C7D9-4926-8EC5-177527047685}" presName="tx1" presStyleLbl="revTx" presStyleIdx="3" presStyleCnt="5"/>
      <dgm:spPr/>
    </dgm:pt>
    <dgm:pt modelId="{A79AFC8F-33A7-4757-9D1F-A31057B637EC}" type="pres">
      <dgm:prSet presAssocID="{4AFE9D7A-C7D9-4926-8EC5-177527047685}" presName="vert1" presStyleCnt="0"/>
      <dgm:spPr/>
    </dgm:pt>
    <dgm:pt modelId="{A4EA17EC-9F22-46C3-9622-472D11FEA0CB}" type="pres">
      <dgm:prSet presAssocID="{E65736E4-4ABE-4E4D-B794-9C5D927D9CA2}" presName="thickLine" presStyleLbl="alignNode1" presStyleIdx="4" presStyleCnt="5"/>
      <dgm:spPr/>
    </dgm:pt>
    <dgm:pt modelId="{4D3C65F2-4578-46B2-8D1D-A6B410DF44F4}" type="pres">
      <dgm:prSet presAssocID="{E65736E4-4ABE-4E4D-B794-9C5D927D9CA2}" presName="horz1" presStyleCnt="0"/>
      <dgm:spPr/>
    </dgm:pt>
    <dgm:pt modelId="{5231454C-837D-4796-9DB0-D9FE34FC7773}" type="pres">
      <dgm:prSet presAssocID="{E65736E4-4ABE-4E4D-B794-9C5D927D9CA2}" presName="tx1" presStyleLbl="revTx" presStyleIdx="4" presStyleCnt="5"/>
      <dgm:spPr/>
    </dgm:pt>
    <dgm:pt modelId="{212860FF-FC87-48BC-A1B8-FE6FFA14833F}" type="pres">
      <dgm:prSet presAssocID="{E65736E4-4ABE-4E4D-B794-9C5D927D9CA2}" presName="vert1" presStyleCnt="0"/>
      <dgm:spPr/>
    </dgm:pt>
  </dgm:ptLst>
  <dgm:cxnLst>
    <dgm:cxn modelId="{F69A1F0A-305E-4DC2-B6B1-5D42FBAED4DB}" type="presOf" srcId="{8E45043B-3692-46E2-BEDF-C7EBDC092EC3}" destId="{3419E806-22B3-4A1F-9FDB-33923E479BC5}" srcOrd="0" destOrd="0" presId="urn:microsoft.com/office/officeart/2008/layout/LinedList"/>
    <dgm:cxn modelId="{EAC8B00C-7E63-4E13-ADF5-1CBD3414633F}" srcId="{FF8E27DC-985F-4117-BB3B-E9F57B6DED51}" destId="{E65736E4-4ABE-4E4D-B794-9C5D927D9CA2}" srcOrd="4" destOrd="0" parTransId="{6AC73112-F24A-4A1A-8D2A-E536C732A946}" sibTransId="{68678887-2F2F-4974-92A6-98B1A2602353}"/>
    <dgm:cxn modelId="{CD59E51E-0829-4368-8D56-0EF298CAAF65}" srcId="{FF8E27DC-985F-4117-BB3B-E9F57B6DED51}" destId="{8E45043B-3692-46E2-BEDF-C7EBDC092EC3}" srcOrd="0" destOrd="0" parTransId="{5A6572EC-EB35-44E3-AD75-A1977B4517A4}" sibTransId="{9AFBDDE3-7120-4976-A916-558EE9481196}"/>
    <dgm:cxn modelId="{AC47FF20-8AE4-4831-A9CA-D00A7E88895E}" srcId="{FF8E27DC-985F-4117-BB3B-E9F57B6DED51}" destId="{4AFE9D7A-C7D9-4926-8EC5-177527047685}" srcOrd="3" destOrd="0" parTransId="{249CBB83-EEE2-47CF-A724-7E749749B01A}" sibTransId="{72EFEF0B-C7E5-4018-B49F-FFA0D739632A}"/>
    <dgm:cxn modelId="{A3727D2A-8038-45AB-93DD-856DC6FACA48}" srcId="{FF8E27DC-985F-4117-BB3B-E9F57B6DED51}" destId="{5CF5FE8E-F550-4626-B977-5C6D0F7719A3}" srcOrd="2" destOrd="0" parTransId="{00CCB9D3-32F3-4234-8A5C-C8F79DA3E649}" sibTransId="{2E026B5E-0F5E-4A32-AA6F-62227CCA02EA}"/>
    <dgm:cxn modelId="{412B2446-672F-428E-AA26-002E6A4521FC}" type="presOf" srcId="{5CF5FE8E-F550-4626-B977-5C6D0F7719A3}" destId="{9D429DA2-F9A2-4220-8996-1ADF385CF0BB}" srcOrd="0" destOrd="0" presId="urn:microsoft.com/office/officeart/2008/layout/LinedList"/>
    <dgm:cxn modelId="{4A41CC4D-372E-4B43-A58B-14C187E5D963}" srcId="{FF8E27DC-985F-4117-BB3B-E9F57B6DED51}" destId="{01A5E82E-2E83-43FD-8F53-AA3586775BBB}" srcOrd="1" destOrd="0" parTransId="{7DE232AD-CAA9-4954-89C8-CA60F1BD7F68}" sibTransId="{A6BC38F6-61D3-4448-8A27-71D5D61E63BB}"/>
    <dgm:cxn modelId="{5F66804E-DBFE-44C3-81B1-A563FFD7E5ED}" type="presOf" srcId="{01A5E82E-2E83-43FD-8F53-AA3586775BBB}" destId="{C1852C8D-8AFB-4FE0-9F25-D5E09DFEC16F}" srcOrd="0" destOrd="0" presId="urn:microsoft.com/office/officeart/2008/layout/LinedList"/>
    <dgm:cxn modelId="{CE8EF29A-59B3-4B02-8BE9-05B1A018D17B}" type="presOf" srcId="{FF8E27DC-985F-4117-BB3B-E9F57B6DED51}" destId="{6FA2A1FF-4ADB-4088-BA01-8F5AA255C44F}" srcOrd="0" destOrd="0" presId="urn:microsoft.com/office/officeart/2008/layout/LinedList"/>
    <dgm:cxn modelId="{924E33CA-4A01-4EAA-9581-BD9186CF7436}" type="presOf" srcId="{4AFE9D7A-C7D9-4926-8EC5-177527047685}" destId="{C7D91064-0979-43E3-A257-E52BB44E5DBC}" srcOrd="0" destOrd="0" presId="urn:microsoft.com/office/officeart/2008/layout/LinedList"/>
    <dgm:cxn modelId="{035C70ED-8B89-4852-90B4-3EBD05EE6DC5}" type="presOf" srcId="{E65736E4-4ABE-4E4D-B794-9C5D927D9CA2}" destId="{5231454C-837D-4796-9DB0-D9FE34FC7773}" srcOrd="0" destOrd="0" presId="urn:microsoft.com/office/officeart/2008/layout/LinedList"/>
    <dgm:cxn modelId="{DB225096-1D7A-448F-A167-8A9AB5207E18}" type="presParOf" srcId="{6FA2A1FF-4ADB-4088-BA01-8F5AA255C44F}" destId="{8AD77C85-B22C-4866-80F0-7D320A241D9B}" srcOrd="0" destOrd="0" presId="urn:microsoft.com/office/officeart/2008/layout/LinedList"/>
    <dgm:cxn modelId="{03F099B3-4D4D-4FA8-9E6D-831A45C6F8F2}" type="presParOf" srcId="{6FA2A1FF-4ADB-4088-BA01-8F5AA255C44F}" destId="{C319CCB2-F82E-4780-BDDC-DDE7A019E30D}" srcOrd="1" destOrd="0" presId="urn:microsoft.com/office/officeart/2008/layout/LinedList"/>
    <dgm:cxn modelId="{F38BA33F-6B07-4D30-8FAD-FC83BBB6EC8F}" type="presParOf" srcId="{C319CCB2-F82E-4780-BDDC-DDE7A019E30D}" destId="{3419E806-22B3-4A1F-9FDB-33923E479BC5}" srcOrd="0" destOrd="0" presId="urn:microsoft.com/office/officeart/2008/layout/LinedList"/>
    <dgm:cxn modelId="{A19BEBAE-92B5-4850-9C4A-E423E4929A2B}" type="presParOf" srcId="{C319CCB2-F82E-4780-BDDC-DDE7A019E30D}" destId="{4CDD89EA-7299-45B7-8545-1FEFA580DC44}" srcOrd="1" destOrd="0" presId="urn:microsoft.com/office/officeart/2008/layout/LinedList"/>
    <dgm:cxn modelId="{65B8A5A9-1F23-46F6-8CB7-25BD7B2DEDD8}" type="presParOf" srcId="{6FA2A1FF-4ADB-4088-BA01-8F5AA255C44F}" destId="{1190DF85-058C-4284-B6E4-182D2D803C39}" srcOrd="2" destOrd="0" presId="urn:microsoft.com/office/officeart/2008/layout/LinedList"/>
    <dgm:cxn modelId="{0860357A-F31E-479C-AAD5-CC4309380BA4}" type="presParOf" srcId="{6FA2A1FF-4ADB-4088-BA01-8F5AA255C44F}" destId="{83F8FB18-3160-4848-BF14-9FA693380FE5}" srcOrd="3" destOrd="0" presId="urn:microsoft.com/office/officeart/2008/layout/LinedList"/>
    <dgm:cxn modelId="{3E9F06DB-C925-4C3E-A44C-BA77104FBCA9}" type="presParOf" srcId="{83F8FB18-3160-4848-BF14-9FA693380FE5}" destId="{C1852C8D-8AFB-4FE0-9F25-D5E09DFEC16F}" srcOrd="0" destOrd="0" presId="urn:microsoft.com/office/officeart/2008/layout/LinedList"/>
    <dgm:cxn modelId="{C93C42B2-4DCD-46E5-904A-BEC864B7482F}" type="presParOf" srcId="{83F8FB18-3160-4848-BF14-9FA693380FE5}" destId="{D860CA3D-AEA8-480B-9529-93E3E3379190}" srcOrd="1" destOrd="0" presId="urn:microsoft.com/office/officeart/2008/layout/LinedList"/>
    <dgm:cxn modelId="{E3E908E8-6598-4610-B5E5-3DEC84A4A89B}" type="presParOf" srcId="{6FA2A1FF-4ADB-4088-BA01-8F5AA255C44F}" destId="{A2A38E7D-CB23-4630-A00D-ACC710790801}" srcOrd="4" destOrd="0" presId="urn:microsoft.com/office/officeart/2008/layout/LinedList"/>
    <dgm:cxn modelId="{5949F2E5-A6F3-4A4D-A9D3-C7CAECF654C3}" type="presParOf" srcId="{6FA2A1FF-4ADB-4088-BA01-8F5AA255C44F}" destId="{FF38F7F5-CAA1-43A2-A82D-A3730D155F2D}" srcOrd="5" destOrd="0" presId="urn:microsoft.com/office/officeart/2008/layout/LinedList"/>
    <dgm:cxn modelId="{F88A8FF7-A73F-4EAE-8156-5F09295037F0}" type="presParOf" srcId="{FF38F7F5-CAA1-43A2-A82D-A3730D155F2D}" destId="{9D429DA2-F9A2-4220-8996-1ADF385CF0BB}" srcOrd="0" destOrd="0" presId="urn:microsoft.com/office/officeart/2008/layout/LinedList"/>
    <dgm:cxn modelId="{ABB48703-A7EC-4D36-9A5F-991E5A8B1369}" type="presParOf" srcId="{FF38F7F5-CAA1-43A2-A82D-A3730D155F2D}" destId="{4D774D99-4D0E-47B5-B44A-39A063D4BAC0}" srcOrd="1" destOrd="0" presId="urn:microsoft.com/office/officeart/2008/layout/LinedList"/>
    <dgm:cxn modelId="{C440701F-4AF0-457D-9D59-992EF92E567A}" type="presParOf" srcId="{6FA2A1FF-4ADB-4088-BA01-8F5AA255C44F}" destId="{5A7A6712-8C1C-4581-8E69-6054E3472CA3}" srcOrd="6" destOrd="0" presId="urn:microsoft.com/office/officeart/2008/layout/LinedList"/>
    <dgm:cxn modelId="{064980D5-EEE9-4C32-ADC8-B7EF3C66A6BD}" type="presParOf" srcId="{6FA2A1FF-4ADB-4088-BA01-8F5AA255C44F}" destId="{0F559CBB-4D88-4876-B198-A2CAC0230CD6}" srcOrd="7" destOrd="0" presId="urn:microsoft.com/office/officeart/2008/layout/LinedList"/>
    <dgm:cxn modelId="{541F0E4B-A27F-47FD-B30A-A9B6CFA5438C}" type="presParOf" srcId="{0F559CBB-4D88-4876-B198-A2CAC0230CD6}" destId="{C7D91064-0979-43E3-A257-E52BB44E5DBC}" srcOrd="0" destOrd="0" presId="urn:microsoft.com/office/officeart/2008/layout/LinedList"/>
    <dgm:cxn modelId="{1E3B8435-DDB1-425C-955A-2DF1EC7A7A12}" type="presParOf" srcId="{0F559CBB-4D88-4876-B198-A2CAC0230CD6}" destId="{A79AFC8F-33A7-4757-9D1F-A31057B637EC}" srcOrd="1" destOrd="0" presId="urn:microsoft.com/office/officeart/2008/layout/LinedList"/>
    <dgm:cxn modelId="{BD1CDF21-EFE1-46B2-A15E-A397EEE822A4}" type="presParOf" srcId="{6FA2A1FF-4ADB-4088-BA01-8F5AA255C44F}" destId="{A4EA17EC-9F22-46C3-9622-472D11FEA0CB}" srcOrd="8" destOrd="0" presId="urn:microsoft.com/office/officeart/2008/layout/LinedList"/>
    <dgm:cxn modelId="{5B8C9633-53DF-4F20-8F12-1E2AB4AE9672}" type="presParOf" srcId="{6FA2A1FF-4ADB-4088-BA01-8F5AA255C44F}" destId="{4D3C65F2-4578-46B2-8D1D-A6B410DF44F4}" srcOrd="9" destOrd="0" presId="urn:microsoft.com/office/officeart/2008/layout/LinedList"/>
    <dgm:cxn modelId="{79B4C6FE-C93F-4F9C-8C28-A57DE4F16317}" type="presParOf" srcId="{4D3C65F2-4578-46B2-8D1D-A6B410DF44F4}" destId="{5231454C-837D-4796-9DB0-D9FE34FC7773}" srcOrd="0" destOrd="0" presId="urn:microsoft.com/office/officeart/2008/layout/LinedList"/>
    <dgm:cxn modelId="{57A93DB2-3202-4052-863B-E8289478210A}" type="presParOf" srcId="{4D3C65F2-4578-46B2-8D1D-A6B410DF44F4}" destId="{212860FF-FC87-48BC-A1B8-FE6FFA14833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ED48B8-367F-4A3D-9934-F7AAA357E949}">
      <dsp:nvSpPr>
        <dsp:cNvPr id="0" name=""/>
        <dsp:cNvSpPr/>
      </dsp:nvSpPr>
      <dsp:spPr>
        <a:xfrm>
          <a:off x="0" y="20448"/>
          <a:ext cx="4697730" cy="103285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Headteacher – Mrs Hallam</a:t>
          </a:r>
        </a:p>
      </dsp:txBody>
      <dsp:txXfrm>
        <a:off x="50420" y="70868"/>
        <a:ext cx="4596890" cy="932014"/>
      </dsp:txXfrm>
    </dsp:sp>
    <dsp:sp modelId="{A26C6756-9E69-42A9-B326-AEF9A800BD48}">
      <dsp:nvSpPr>
        <dsp:cNvPr id="0" name=""/>
        <dsp:cNvSpPr/>
      </dsp:nvSpPr>
      <dsp:spPr>
        <a:xfrm>
          <a:off x="0" y="1128182"/>
          <a:ext cx="4697730" cy="103285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Deputy Head – Mrs Roberts</a:t>
          </a:r>
        </a:p>
      </dsp:txBody>
      <dsp:txXfrm>
        <a:off x="50420" y="1178602"/>
        <a:ext cx="4596890" cy="932014"/>
      </dsp:txXfrm>
    </dsp:sp>
    <dsp:sp modelId="{00C16AF7-4E91-4214-AD7B-9EE816994B7D}">
      <dsp:nvSpPr>
        <dsp:cNvPr id="0" name=""/>
        <dsp:cNvSpPr/>
      </dsp:nvSpPr>
      <dsp:spPr>
        <a:xfrm>
          <a:off x="0" y="2235916"/>
          <a:ext cx="4697730" cy="103285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SENCO – Mrs Lane (works on a Wednesday and Thursday)</a:t>
          </a:r>
        </a:p>
      </dsp:txBody>
      <dsp:txXfrm>
        <a:off x="50420" y="2286336"/>
        <a:ext cx="4596890" cy="932014"/>
      </dsp:txXfrm>
    </dsp:sp>
    <dsp:sp modelId="{A0B9B788-2281-49FD-92FA-241CEBF4C5D3}">
      <dsp:nvSpPr>
        <dsp:cNvPr id="0" name=""/>
        <dsp:cNvSpPr/>
      </dsp:nvSpPr>
      <dsp:spPr>
        <a:xfrm>
          <a:off x="0" y="3343651"/>
          <a:ext cx="4697730" cy="103285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FS2 Lead – Mr Stevenson</a:t>
          </a:r>
        </a:p>
      </dsp:txBody>
      <dsp:txXfrm>
        <a:off x="50420" y="3394071"/>
        <a:ext cx="4596890" cy="932014"/>
      </dsp:txXfrm>
    </dsp:sp>
    <dsp:sp modelId="{E08A2A8D-41B1-4837-825F-F3C7402A0724}">
      <dsp:nvSpPr>
        <dsp:cNvPr id="0" name=""/>
        <dsp:cNvSpPr/>
      </dsp:nvSpPr>
      <dsp:spPr>
        <a:xfrm>
          <a:off x="0" y="4451385"/>
          <a:ext cx="4697730" cy="103285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FS2 TA’s – Mrs Miller (am) Mrs Morley (pm)</a:t>
          </a:r>
        </a:p>
      </dsp:txBody>
      <dsp:txXfrm>
        <a:off x="50420" y="4501805"/>
        <a:ext cx="4596890" cy="9320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34CC1F-0121-4C8E-B932-1A821C2035FA}">
      <dsp:nvSpPr>
        <dsp:cNvPr id="0" name=""/>
        <dsp:cNvSpPr/>
      </dsp:nvSpPr>
      <dsp:spPr>
        <a:xfrm>
          <a:off x="631" y="304203"/>
          <a:ext cx="2463866" cy="1478320"/>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i="1" kern="1200"/>
            <a:t>Kindness, Honesty, Resilience, Teamwork, Compassion and Respect.</a:t>
          </a:r>
          <a:endParaRPr lang="en-US" sz="1600" kern="1200"/>
        </a:p>
      </dsp:txBody>
      <dsp:txXfrm>
        <a:off x="631" y="304203"/>
        <a:ext cx="2463866" cy="1478320"/>
      </dsp:txXfrm>
    </dsp:sp>
    <dsp:sp modelId="{569D56C5-98D3-458F-9B21-C2E0687A8E19}">
      <dsp:nvSpPr>
        <dsp:cNvPr id="0" name=""/>
        <dsp:cNvSpPr/>
      </dsp:nvSpPr>
      <dsp:spPr>
        <a:xfrm>
          <a:off x="2710885" y="304203"/>
          <a:ext cx="2463866" cy="1478320"/>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i="1" kern="1200"/>
            <a:t>Having a safe and inclusive environment that challenges our children and allows them to make mistakes.</a:t>
          </a:r>
          <a:endParaRPr lang="en-US" sz="1600" kern="1200"/>
        </a:p>
      </dsp:txBody>
      <dsp:txXfrm>
        <a:off x="2710885" y="304203"/>
        <a:ext cx="2463866" cy="1478320"/>
      </dsp:txXfrm>
    </dsp:sp>
    <dsp:sp modelId="{6758C5C0-7327-432A-9C9B-017010578752}">
      <dsp:nvSpPr>
        <dsp:cNvPr id="0" name=""/>
        <dsp:cNvSpPr/>
      </dsp:nvSpPr>
      <dsp:spPr>
        <a:xfrm>
          <a:off x="631" y="2028910"/>
          <a:ext cx="2463866" cy="1478320"/>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Our children being individuals whilst also gaining knowledge and acquiring an understanding of the diverse world we live in. </a:t>
          </a:r>
        </a:p>
      </dsp:txBody>
      <dsp:txXfrm>
        <a:off x="631" y="2028910"/>
        <a:ext cx="2463866" cy="1478320"/>
      </dsp:txXfrm>
    </dsp:sp>
    <dsp:sp modelId="{C1728356-4869-473E-B6F9-D155446953DA}">
      <dsp:nvSpPr>
        <dsp:cNvPr id="0" name=""/>
        <dsp:cNvSpPr/>
      </dsp:nvSpPr>
      <dsp:spPr>
        <a:xfrm>
          <a:off x="2710885" y="2028910"/>
          <a:ext cx="2463866" cy="147832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Creating leaders of the future.</a:t>
          </a:r>
        </a:p>
      </dsp:txBody>
      <dsp:txXfrm>
        <a:off x="2710885" y="2028910"/>
        <a:ext cx="2463866" cy="1478320"/>
      </dsp:txXfrm>
    </dsp:sp>
    <dsp:sp modelId="{1D377B12-2AC4-4213-ABC8-AAB7B7479F24}">
      <dsp:nvSpPr>
        <dsp:cNvPr id="0" name=""/>
        <dsp:cNvSpPr/>
      </dsp:nvSpPr>
      <dsp:spPr>
        <a:xfrm>
          <a:off x="631" y="3753617"/>
          <a:ext cx="2463866" cy="1478320"/>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strength in Pupil Voice. </a:t>
          </a:r>
        </a:p>
      </dsp:txBody>
      <dsp:txXfrm>
        <a:off x="631" y="3753617"/>
        <a:ext cx="2463866" cy="1478320"/>
      </dsp:txXfrm>
    </dsp:sp>
    <dsp:sp modelId="{DAFEB52D-CCF3-47C4-BCC1-8BFD334FB738}">
      <dsp:nvSpPr>
        <dsp:cNvPr id="0" name=""/>
        <dsp:cNvSpPr/>
      </dsp:nvSpPr>
      <dsp:spPr>
        <a:xfrm>
          <a:off x="2710885" y="3753617"/>
          <a:ext cx="2463866" cy="1478320"/>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Working in partnership with home so our children be the best versions of themselves now and in the future</a:t>
          </a:r>
        </a:p>
      </dsp:txBody>
      <dsp:txXfrm>
        <a:off x="2710885" y="3753617"/>
        <a:ext cx="2463866" cy="14783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77C85-B22C-4866-80F0-7D320A241D9B}">
      <dsp:nvSpPr>
        <dsp:cNvPr id="0" name=""/>
        <dsp:cNvSpPr/>
      </dsp:nvSpPr>
      <dsp:spPr>
        <a:xfrm>
          <a:off x="0" y="517"/>
          <a:ext cx="5098256"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19E806-22B3-4A1F-9FDB-33923E479BC5}">
      <dsp:nvSpPr>
        <dsp:cNvPr id="0" name=""/>
        <dsp:cNvSpPr/>
      </dsp:nvSpPr>
      <dsp:spPr>
        <a:xfrm>
          <a:off x="0" y="517"/>
          <a:ext cx="5098256" cy="847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DSL (Designated Safeguarding Lead) – Donna Hallam</a:t>
          </a:r>
        </a:p>
      </dsp:txBody>
      <dsp:txXfrm>
        <a:off x="0" y="517"/>
        <a:ext cx="5098256" cy="847279"/>
      </dsp:txXfrm>
    </dsp:sp>
    <dsp:sp modelId="{1190DF85-058C-4284-B6E4-182D2D803C39}">
      <dsp:nvSpPr>
        <dsp:cNvPr id="0" name=""/>
        <dsp:cNvSpPr/>
      </dsp:nvSpPr>
      <dsp:spPr>
        <a:xfrm>
          <a:off x="0" y="847797"/>
          <a:ext cx="5098256" cy="0"/>
        </a:xfrm>
        <a:prstGeom prst="line">
          <a:avLst/>
        </a:prstGeom>
        <a:solidFill>
          <a:schemeClr val="accent2">
            <a:hueOff val="1170380"/>
            <a:satOff val="-1460"/>
            <a:lumOff val="343"/>
            <a:alphaOff val="0"/>
          </a:schemeClr>
        </a:solidFill>
        <a:ln w="25400" cap="flat" cmpd="sng" algn="ctr">
          <a:solidFill>
            <a:schemeClr val="accent2">
              <a:hueOff val="1170380"/>
              <a:satOff val="-1460"/>
              <a:lumOff val="34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852C8D-8AFB-4FE0-9F25-D5E09DFEC16F}">
      <dsp:nvSpPr>
        <dsp:cNvPr id="0" name=""/>
        <dsp:cNvSpPr/>
      </dsp:nvSpPr>
      <dsp:spPr>
        <a:xfrm>
          <a:off x="0" y="847797"/>
          <a:ext cx="5098256" cy="847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Deputy Designated Safeguarding Leads – Mrs Roberts, Mrs McAnulty and Mr Stevenson</a:t>
          </a:r>
        </a:p>
      </dsp:txBody>
      <dsp:txXfrm>
        <a:off x="0" y="847797"/>
        <a:ext cx="5098256" cy="847279"/>
      </dsp:txXfrm>
    </dsp:sp>
    <dsp:sp modelId="{A2A38E7D-CB23-4630-A00D-ACC710790801}">
      <dsp:nvSpPr>
        <dsp:cNvPr id="0" name=""/>
        <dsp:cNvSpPr/>
      </dsp:nvSpPr>
      <dsp:spPr>
        <a:xfrm>
          <a:off x="0" y="1695077"/>
          <a:ext cx="5098256" cy="0"/>
        </a:xfrm>
        <a:prstGeom prst="line">
          <a:avLst/>
        </a:prstGeom>
        <a:solidFill>
          <a:schemeClr val="accent2">
            <a:hueOff val="2340759"/>
            <a:satOff val="-2919"/>
            <a:lumOff val="686"/>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429DA2-F9A2-4220-8996-1ADF385CF0BB}">
      <dsp:nvSpPr>
        <dsp:cNvPr id="0" name=""/>
        <dsp:cNvSpPr/>
      </dsp:nvSpPr>
      <dsp:spPr>
        <a:xfrm>
          <a:off x="0" y="1695077"/>
          <a:ext cx="5098256" cy="847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Key policies can be found on the school website</a:t>
          </a:r>
        </a:p>
      </dsp:txBody>
      <dsp:txXfrm>
        <a:off x="0" y="1695077"/>
        <a:ext cx="5098256" cy="847279"/>
      </dsp:txXfrm>
    </dsp:sp>
    <dsp:sp modelId="{5A7A6712-8C1C-4581-8E69-6054E3472CA3}">
      <dsp:nvSpPr>
        <dsp:cNvPr id="0" name=""/>
        <dsp:cNvSpPr/>
      </dsp:nvSpPr>
      <dsp:spPr>
        <a:xfrm>
          <a:off x="0" y="2542356"/>
          <a:ext cx="5098256" cy="0"/>
        </a:xfrm>
        <a:prstGeom prst="line">
          <a:avLst/>
        </a:prstGeom>
        <a:solidFill>
          <a:schemeClr val="accent2">
            <a:hueOff val="3511139"/>
            <a:satOff val="-4379"/>
            <a:lumOff val="1030"/>
            <a:alphaOff val="0"/>
          </a:schemeClr>
        </a:solidFill>
        <a:ln w="25400" cap="flat" cmpd="sng" algn="ctr">
          <a:solidFill>
            <a:schemeClr val="accent2">
              <a:hueOff val="3511139"/>
              <a:satOff val="-4379"/>
              <a:lumOff val="103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D91064-0979-43E3-A257-E52BB44E5DBC}">
      <dsp:nvSpPr>
        <dsp:cNvPr id="0" name=""/>
        <dsp:cNvSpPr/>
      </dsp:nvSpPr>
      <dsp:spPr>
        <a:xfrm>
          <a:off x="0" y="2542356"/>
          <a:ext cx="5098256" cy="847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Mrs McAnulty is our Senior Mental Health Lead within school.</a:t>
          </a:r>
        </a:p>
      </dsp:txBody>
      <dsp:txXfrm>
        <a:off x="0" y="2542356"/>
        <a:ext cx="5098256" cy="847279"/>
      </dsp:txXfrm>
    </dsp:sp>
    <dsp:sp modelId="{A4EA17EC-9F22-46C3-9622-472D11FEA0CB}">
      <dsp:nvSpPr>
        <dsp:cNvPr id="0" name=""/>
        <dsp:cNvSpPr/>
      </dsp:nvSpPr>
      <dsp:spPr>
        <a:xfrm>
          <a:off x="0" y="3389636"/>
          <a:ext cx="5098256" cy="0"/>
        </a:xfrm>
        <a:prstGeom prst="line">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31454C-837D-4796-9DB0-D9FE34FC7773}">
      <dsp:nvSpPr>
        <dsp:cNvPr id="0" name=""/>
        <dsp:cNvSpPr/>
      </dsp:nvSpPr>
      <dsp:spPr>
        <a:xfrm>
          <a:off x="0" y="3389636"/>
          <a:ext cx="5098256" cy="847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Mrs Lane is our SEND Lead and works on a Wednesday and Thursday.</a:t>
          </a:r>
        </a:p>
      </dsp:txBody>
      <dsp:txXfrm>
        <a:off x="0" y="3389636"/>
        <a:ext cx="5098256" cy="84727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9C22CC-FE16-421D-A5A2-1CA020B93A9A}" type="datetimeFigureOut">
              <a:rPr lang="en-GB" smtClean="0"/>
              <a:t>03/06/2026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CC73EB-5999-42A2-A0F6-AD65DAAD698E}" type="slidenum">
              <a:rPr lang="en-GB" smtClean="0"/>
              <a:t>‹#›</a:t>
            </a:fld>
            <a:endParaRPr lang="en-GB"/>
          </a:p>
        </p:txBody>
      </p:sp>
    </p:spTree>
    <p:extLst>
      <p:ext uri="{BB962C8B-B14F-4D97-AF65-F5344CB8AC3E}">
        <p14:creationId xmlns:p14="http://schemas.microsoft.com/office/powerpoint/2010/main" val="904762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Intro</a:t>
            </a:r>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E52BC49-9307-484B-942C-5F6E5349A92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46602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2</a:t>
            </a:fld>
            <a:endParaRPr lang="en-GB"/>
          </a:p>
        </p:txBody>
      </p:sp>
    </p:spTree>
    <p:extLst>
      <p:ext uri="{BB962C8B-B14F-4D97-AF65-F5344CB8AC3E}">
        <p14:creationId xmlns:p14="http://schemas.microsoft.com/office/powerpoint/2010/main" val="2803940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3</a:t>
            </a:fld>
            <a:endParaRPr lang="en-GB"/>
          </a:p>
        </p:txBody>
      </p:sp>
    </p:spTree>
    <p:extLst>
      <p:ext uri="{BB962C8B-B14F-4D97-AF65-F5344CB8AC3E}">
        <p14:creationId xmlns:p14="http://schemas.microsoft.com/office/powerpoint/2010/main" val="31506982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4</a:t>
            </a:fld>
            <a:endParaRPr lang="en-GB"/>
          </a:p>
        </p:txBody>
      </p:sp>
    </p:spTree>
    <p:extLst>
      <p:ext uri="{BB962C8B-B14F-4D97-AF65-F5344CB8AC3E}">
        <p14:creationId xmlns:p14="http://schemas.microsoft.com/office/powerpoint/2010/main" val="2926447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 and James – daily routine</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5</a:t>
            </a:fld>
            <a:endParaRPr lang="en-GB"/>
          </a:p>
        </p:txBody>
      </p:sp>
    </p:spTree>
    <p:extLst>
      <p:ext uri="{BB962C8B-B14F-4D97-AF65-F5344CB8AC3E}">
        <p14:creationId xmlns:p14="http://schemas.microsoft.com/office/powerpoint/2010/main" val="17850762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6</a:t>
            </a:fld>
            <a:endParaRPr lang="en-GB"/>
          </a:p>
        </p:txBody>
      </p:sp>
    </p:spTree>
    <p:extLst>
      <p:ext uri="{BB962C8B-B14F-4D97-AF65-F5344CB8AC3E}">
        <p14:creationId xmlns:p14="http://schemas.microsoft.com/office/powerpoint/2010/main" val="461305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JAMES</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7</a:t>
            </a:fld>
            <a:endParaRPr lang="en-GB"/>
          </a:p>
        </p:txBody>
      </p:sp>
    </p:spTree>
    <p:extLst>
      <p:ext uri="{BB962C8B-B14F-4D97-AF65-F5344CB8AC3E}">
        <p14:creationId xmlns:p14="http://schemas.microsoft.com/office/powerpoint/2010/main" val="10750253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JAMES</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8</a:t>
            </a:fld>
            <a:endParaRPr lang="en-GB"/>
          </a:p>
        </p:txBody>
      </p:sp>
    </p:spTree>
    <p:extLst>
      <p:ext uri="{BB962C8B-B14F-4D97-AF65-F5344CB8AC3E}">
        <p14:creationId xmlns:p14="http://schemas.microsoft.com/office/powerpoint/2010/main" val="4178429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4D0D4-9653-2301-D8EC-95AEA831F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7C3ADD-610C-5EC1-839A-74B365235E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A283A9-FA91-D565-6610-5D1B38AEEA57}"/>
              </a:ext>
            </a:extLst>
          </p:cNvPr>
          <p:cNvSpPr>
            <a:spLocks noGrp="1"/>
          </p:cNvSpPr>
          <p:nvPr>
            <p:ph type="body" idx="1"/>
          </p:nvPr>
        </p:nvSpPr>
        <p:spPr/>
        <p:txBody>
          <a:bodyPr/>
          <a:lstStyle/>
          <a:p>
            <a:r>
              <a:rPr lang="en-US"/>
              <a:t>JAMES</a:t>
            </a:r>
            <a:endParaRPr lang="en-GB"/>
          </a:p>
        </p:txBody>
      </p:sp>
      <p:sp>
        <p:nvSpPr>
          <p:cNvPr id="4" name="Slide Number Placeholder 3">
            <a:extLst>
              <a:ext uri="{FF2B5EF4-FFF2-40B4-BE49-F238E27FC236}">
                <a16:creationId xmlns:a16="http://schemas.microsoft.com/office/drawing/2014/main" id="{25A45893-C516-DD4F-6E7B-D5F2707174D5}"/>
              </a:ext>
            </a:extLst>
          </p:cNvPr>
          <p:cNvSpPr>
            <a:spLocks noGrp="1"/>
          </p:cNvSpPr>
          <p:nvPr>
            <p:ph type="sldNum" sz="quarter" idx="5"/>
          </p:nvPr>
        </p:nvSpPr>
        <p:spPr/>
        <p:txBody>
          <a:bodyPr/>
          <a:lstStyle/>
          <a:p>
            <a:fld id="{F1CC73EB-5999-42A2-A0F6-AD65DAAD698E}" type="slidenum">
              <a:rPr lang="en-GB" smtClean="0"/>
              <a:t>9</a:t>
            </a:fld>
            <a:endParaRPr lang="en-GB"/>
          </a:p>
        </p:txBody>
      </p:sp>
    </p:spTree>
    <p:extLst>
      <p:ext uri="{BB962C8B-B14F-4D97-AF65-F5344CB8AC3E}">
        <p14:creationId xmlns:p14="http://schemas.microsoft.com/office/powerpoint/2010/main" val="1474946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74CE7-7EAB-761D-FA8A-433DF3DB1E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C8ADEB-21E3-A31F-2BC6-0E9658B476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CEC7E5-DAD0-EC5B-70A8-5EB603A848D1}"/>
              </a:ext>
            </a:extLst>
          </p:cNvPr>
          <p:cNvSpPr>
            <a:spLocks noGrp="1"/>
          </p:cNvSpPr>
          <p:nvPr>
            <p:ph type="body" idx="1"/>
          </p:nvPr>
        </p:nvSpPr>
        <p:spPr/>
        <p:txBody>
          <a:bodyPr/>
          <a:lstStyle/>
          <a:p>
            <a:r>
              <a:rPr lang="en-US"/>
              <a:t>JAMES</a:t>
            </a:r>
            <a:endParaRPr lang="en-GB"/>
          </a:p>
        </p:txBody>
      </p:sp>
      <p:sp>
        <p:nvSpPr>
          <p:cNvPr id="4" name="Slide Number Placeholder 3">
            <a:extLst>
              <a:ext uri="{FF2B5EF4-FFF2-40B4-BE49-F238E27FC236}">
                <a16:creationId xmlns:a16="http://schemas.microsoft.com/office/drawing/2014/main" id="{1F45FCDE-8CA9-6054-36DF-AA6820807A1A}"/>
              </a:ext>
            </a:extLst>
          </p:cNvPr>
          <p:cNvSpPr>
            <a:spLocks noGrp="1"/>
          </p:cNvSpPr>
          <p:nvPr>
            <p:ph type="sldNum" sz="quarter" idx="5"/>
          </p:nvPr>
        </p:nvSpPr>
        <p:spPr/>
        <p:txBody>
          <a:bodyPr/>
          <a:lstStyle/>
          <a:p>
            <a:fld id="{F1CC73EB-5999-42A2-A0F6-AD65DAAD698E}" type="slidenum">
              <a:rPr lang="en-GB" smtClean="0"/>
              <a:t>10</a:t>
            </a:fld>
            <a:endParaRPr lang="en-GB"/>
          </a:p>
        </p:txBody>
      </p:sp>
    </p:spTree>
    <p:extLst>
      <p:ext uri="{BB962C8B-B14F-4D97-AF65-F5344CB8AC3E}">
        <p14:creationId xmlns:p14="http://schemas.microsoft.com/office/powerpoint/2010/main" val="23461027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E0FA2-0B1E-E351-1B30-1A78394D94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59DC1F-D2F2-E432-3822-A3046AF2FD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7970DF-05FA-CD5C-1317-8A25B87340D6}"/>
              </a:ext>
            </a:extLst>
          </p:cNvPr>
          <p:cNvSpPr>
            <a:spLocks noGrp="1"/>
          </p:cNvSpPr>
          <p:nvPr>
            <p:ph type="body" idx="1"/>
          </p:nvPr>
        </p:nvSpPr>
        <p:spPr/>
        <p:txBody>
          <a:bodyPr/>
          <a:lstStyle/>
          <a:p>
            <a:r>
              <a:rPr lang="en-US"/>
              <a:t>JAMES</a:t>
            </a:r>
            <a:endParaRPr lang="en-GB"/>
          </a:p>
        </p:txBody>
      </p:sp>
      <p:sp>
        <p:nvSpPr>
          <p:cNvPr id="4" name="Slide Number Placeholder 3">
            <a:extLst>
              <a:ext uri="{FF2B5EF4-FFF2-40B4-BE49-F238E27FC236}">
                <a16:creationId xmlns:a16="http://schemas.microsoft.com/office/drawing/2014/main" id="{1C7E7A74-6057-CE56-A6A2-90C841552524}"/>
              </a:ext>
            </a:extLst>
          </p:cNvPr>
          <p:cNvSpPr>
            <a:spLocks noGrp="1"/>
          </p:cNvSpPr>
          <p:nvPr>
            <p:ph type="sldNum" sz="quarter" idx="5"/>
          </p:nvPr>
        </p:nvSpPr>
        <p:spPr/>
        <p:txBody>
          <a:bodyPr/>
          <a:lstStyle/>
          <a:p>
            <a:fld id="{F1CC73EB-5999-42A2-A0F6-AD65DAAD698E}" type="slidenum">
              <a:rPr lang="en-GB" smtClean="0"/>
              <a:t>11</a:t>
            </a:fld>
            <a:endParaRPr lang="en-GB"/>
          </a:p>
        </p:txBody>
      </p:sp>
    </p:spTree>
    <p:extLst>
      <p:ext uri="{BB962C8B-B14F-4D97-AF65-F5344CB8AC3E}">
        <p14:creationId xmlns:p14="http://schemas.microsoft.com/office/powerpoint/2010/main" val="40854922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B4D5A-96F9-4A70-97DF-A45C02F16F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C1F61C-82F1-A96C-7059-FE741FFFEE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74F7D5-0117-04BE-3921-904AC560EACB}"/>
              </a:ext>
            </a:extLst>
          </p:cNvPr>
          <p:cNvSpPr>
            <a:spLocks noGrp="1"/>
          </p:cNvSpPr>
          <p:nvPr>
            <p:ph type="body" idx="1"/>
          </p:nvPr>
        </p:nvSpPr>
        <p:spPr/>
        <p:txBody>
          <a:bodyPr/>
          <a:lstStyle/>
          <a:p>
            <a:r>
              <a:rPr lang="en-US"/>
              <a:t>JAMES</a:t>
            </a:r>
            <a:endParaRPr lang="en-GB"/>
          </a:p>
        </p:txBody>
      </p:sp>
      <p:sp>
        <p:nvSpPr>
          <p:cNvPr id="4" name="Slide Number Placeholder 3">
            <a:extLst>
              <a:ext uri="{FF2B5EF4-FFF2-40B4-BE49-F238E27FC236}">
                <a16:creationId xmlns:a16="http://schemas.microsoft.com/office/drawing/2014/main" id="{65076138-1C90-7B74-F2F1-3A9BEA35D21D}"/>
              </a:ext>
            </a:extLst>
          </p:cNvPr>
          <p:cNvSpPr>
            <a:spLocks noGrp="1"/>
          </p:cNvSpPr>
          <p:nvPr>
            <p:ph type="sldNum" sz="quarter" idx="5"/>
          </p:nvPr>
        </p:nvSpPr>
        <p:spPr/>
        <p:txBody>
          <a:bodyPr/>
          <a:lstStyle/>
          <a:p>
            <a:fld id="{F1CC73EB-5999-42A2-A0F6-AD65DAAD698E}" type="slidenum">
              <a:rPr lang="en-GB" smtClean="0"/>
              <a:t>12</a:t>
            </a:fld>
            <a:endParaRPr lang="en-GB"/>
          </a:p>
        </p:txBody>
      </p:sp>
    </p:spTree>
    <p:extLst>
      <p:ext uri="{BB962C8B-B14F-4D97-AF65-F5344CB8AC3E}">
        <p14:creationId xmlns:p14="http://schemas.microsoft.com/office/powerpoint/2010/main" val="21924925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86019-90BF-D002-0712-54088B8C2E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32811F-C701-72CD-C2E8-D3A055FA21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3986D1-7B88-ABDC-D85D-954E78C23420}"/>
              </a:ext>
            </a:extLst>
          </p:cNvPr>
          <p:cNvSpPr>
            <a:spLocks noGrp="1"/>
          </p:cNvSpPr>
          <p:nvPr>
            <p:ph type="body" idx="1"/>
          </p:nvPr>
        </p:nvSpPr>
        <p:spPr/>
        <p:txBody>
          <a:bodyPr/>
          <a:lstStyle/>
          <a:p>
            <a:r>
              <a:rPr lang="en-US"/>
              <a:t>JAMES</a:t>
            </a:r>
            <a:endParaRPr lang="en-GB"/>
          </a:p>
        </p:txBody>
      </p:sp>
      <p:sp>
        <p:nvSpPr>
          <p:cNvPr id="4" name="Slide Number Placeholder 3">
            <a:extLst>
              <a:ext uri="{FF2B5EF4-FFF2-40B4-BE49-F238E27FC236}">
                <a16:creationId xmlns:a16="http://schemas.microsoft.com/office/drawing/2014/main" id="{919437DA-3FE1-E5C2-D35F-2F815A7D22F6}"/>
              </a:ext>
            </a:extLst>
          </p:cNvPr>
          <p:cNvSpPr>
            <a:spLocks noGrp="1"/>
          </p:cNvSpPr>
          <p:nvPr>
            <p:ph type="sldNum" sz="quarter" idx="5"/>
          </p:nvPr>
        </p:nvSpPr>
        <p:spPr/>
        <p:txBody>
          <a:bodyPr/>
          <a:lstStyle/>
          <a:p>
            <a:fld id="{F1CC73EB-5999-42A2-A0F6-AD65DAAD698E}" type="slidenum">
              <a:rPr lang="en-GB" smtClean="0"/>
              <a:t>13</a:t>
            </a:fld>
            <a:endParaRPr lang="en-GB"/>
          </a:p>
        </p:txBody>
      </p:sp>
    </p:spTree>
    <p:extLst>
      <p:ext uri="{BB962C8B-B14F-4D97-AF65-F5344CB8AC3E}">
        <p14:creationId xmlns:p14="http://schemas.microsoft.com/office/powerpoint/2010/main" val="9690647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1CC73EB-5999-42A2-A0F6-AD65DAAD698E}" type="slidenum">
              <a:rPr lang="en-GB" smtClean="0"/>
              <a:t>14</a:t>
            </a:fld>
            <a:endParaRPr lang="en-GB"/>
          </a:p>
        </p:txBody>
      </p:sp>
    </p:spTree>
    <p:extLst>
      <p:ext uri="{BB962C8B-B14F-4D97-AF65-F5344CB8AC3E}">
        <p14:creationId xmlns:p14="http://schemas.microsoft.com/office/powerpoint/2010/main" val="30406616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247B-F999-2D2C-79E0-1CBE4C335B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9E1721-FA8E-1253-2F69-17E1E0F30F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34576A-60E1-16DD-6C72-457AE255A9B4}"/>
              </a:ext>
            </a:extLst>
          </p:cNvPr>
          <p:cNvSpPr>
            <a:spLocks noGrp="1"/>
          </p:cNvSpPr>
          <p:nvPr>
            <p:ph type="body" idx="1"/>
          </p:nvPr>
        </p:nvSpPr>
        <p:spPr/>
        <p:txBody>
          <a:bodyPr/>
          <a:lstStyle/>
          <a:p>
            <a:r>
              <a:rPr lang="en-US" dirty="0"/>
              <a:t>JAMES</a:t>
            </a:r>
            <a:endParaRPr lang="en-GB" dirty="0"/>
          </a:p>
        </p:txBody>
      </p:sp>
      <p:sp>
        <p:nvSpPr>
          <p:cNvPr id="4" name="Slide Number Placeholder 3">
            <a:extLst>
              <a:ext uri="{FF2B5EF4-FFF2-40B4-BE49-F238E27FC236}">
                <a16:creationId xmlns:a16="http://schemas.microsoft.com/office/drawing/2014/main" id="{6939D727-4DB1-5B4E-5DAA-EAE05238520D}"/>
              </a:ext>
            </a:extLst>
          </p:cNvPr>
          <p:cNvSpPr>
            <a:spLocks noGrp="1"/>
          </p:cNvSpPr>
          <p:nvPr>
            <p:ph type="sldNum" sz="quarter" idx="5"/>
          </p:nvPr>
        </p:nvSpPr>
        <p:spPr/>
        <p:txBody>
          <a:bodyPr/>
          <a:lstStyle/>
          <a:p>
            <a:fld id="{F1CC73EB-5999-42A2-A0F6-AD65DAAD698E}" type="slidenum">
              <a:rPr lang="en-GB" smtClean="0"/>
              <a:t>15</a:t>
            </a:fld>
            <a:endParaRPr lang="en-GB"/>
          </a:p>
        </p:txBody>
      </p:sp>
    </p:spTree>
    <p:extLst>
      <p:ext uri="{BB962C8B-B14F-4D97-AF65-F5344CB8AC3E}">
        <p14:creationId xmlns:p14="http://schemas.microsoft.com/office/powerpoint/2010/main" val="3504662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15DBE-863A-CF4D-FBDE-6567D7D8A9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0139E9-E326-BCB8-521A-7EAA0949FF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008812-4F16-F8E1-BD43-75EECA97B34B}"/>
              </a:ext>
            </a:extLst>
          </p:cNvPr>
          <p:cNvSpPr>
            <a:spLocks noGrp="1"/>
          </p:cNvSpPr>
          <p:nvPr>
            <p:ph type="body" idx="1"/>
          </p:nvPr>
        </p:nvSpPr>
        <p:spPr/>
        <p:txBody>
          <a:bodyPr/>
          <a:lstStyle/>
          <a:p>
            <a:r>
              <a:rPr lang="en-US" dirty="0"/>
              <a:t>JAMES</a:t>
            </a:r>
            <a:endParaRPr lang="en-GB" dirty="0"/>
          </a:p>
        </p:txBody>
      </p:sp>
      <p:sp>
        <p:nvSpPr>
          <p:cNvPr id="4" name="Slide Number Placeholder 3">
            <a:extLst>
              <a:ext uri="{FF2B5EF4-FFF2-40B4-BE49-F238E27FC236}">
                <a16:creationId xmlns:a16="http://schemas.microsoft.com/office/drawing/2014/main" id="{7D05BE1B-D551-30BC-3DE3-A404F69B1365}"/>
              </a:ext>
            </a:extLst>
          </p:cNvPr>
          <p:cNvSpPr>
            <a:spLocks noGrp="1"/>
          </p:cNvSpPr>
          <p:nvPr>
            <p:ph type="sldNum" sz="quarter" idx="5"/>
          </p:nvPr>
        </p:nvSpPr>
        <p:spPr/>
        <p:txBody>
          <a:bodyPr/>
          <a:lstStyle/>
          <a:p>
            <a:fld id="{F1CC73EB-5999-42A2-A0F6-AD65DAAD698E}" type="slidenum">
              <a:rPr lang="en-GB" smtClean="0"/>
              <a:t>16</a:t>
            </a:fld>
            <a:endParaRPr lang="en-GB"/>
          </a:p>
        </p:txBody>
      </p:sp>
    </p:spTree>
    <p:extLst>
      <p:ext uri="{BB962C8B-B14F-4D97-AF65-F5344CB8AC3E}">
        <p14:creationId xmlns:p14="http://schemas.microsoft.com/office/powerpoint/2010/main" val="28898432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LINDSEY</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17</a:t>
            </a:fld>
            <a:endParaRPr lang="en-GB"/>
          </a:p>
        </p:txBody>
      </p:sp>
    </p:spTree>
    <p:extLst>
      <p:ext uri="{BB962C8B-B14F-4D97-AF65-F5344CB8AC3E}">
        <p14:creationId xmlns:p14="http://schemas.microsoft.com/office/powerpoint/2010/main" val="28705912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LINDSEY</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18</a:t>
            </a:fld>
            <a:endParaRPr lang="en-GB"/>
          </a:p>
        </p:txBody>
      </p:sp>
    </p:spTree>
    <p:extLst>
      <p:ext uri="{BB962C8B-B14F-4D97-AF65-F5344CB8AC3E}">
        <p14:creationId xmlns:p14="http://schemas.microsoft.com/office/powerpoint/2010/main" val="6859715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DONNA/LINDSEY</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19</a:t>
            </a:fld>
            <a:endParaRPr lang="en-GB"/>
          </a:p>
        </p:txBody>
      </p:sp>
    </p:spTree>
    <p:extLst>
      <p:ext uri="{BB962C8B-B14F-4D97-AF65-F5344CB8AC3E}">
        <p14:creationId xmlns:p14="http://schemas.microsoft.com/office/powerpoint/2010/main" val="5708784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LINDSEY</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20</a:t>
            </a:fld>
            <a:endParaRPr lang="en-GB"/>
          </a:p>
        </p:txBody>
      </p:sp>
    </p:spTree>
    <p:extLst>
      <p:ext uri="{BB962C8B-B14F-4D97-AF65-F5344CB8AC3E}">
        <p14:creationId xmlns:p14="http://schemas.microsoft.com/office/powerpoint/2010/main" val="23784878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21</a:t>
            </a:fld>
            <a:endParaRPr lang="en-GB"/>
          </a:p>
        </p:txBody>
      </p:sp>
    </p:spTree>
    <p:extLst>
      <p:ext uri="{BB962C8B-B14F-4D97-AF65-F5344CB8AC3E}">
        <p14:creationId xmlns:p14="http://schemas.microsoft.com/office/powerpoint/2010/main" val="2710979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JAMES</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22</a:t>
            </a:fld>
            <a:endParaRPr lang="en-GB"/>
          </a:p>
        </p:txBody>
      </p:sp>
    </p:spTree>
    <p:extLst>
      <p:ext uri="{BB962C8B-B14F-4D97-AF65-F5344CB8AC3E}">
        <p14:creationId xmlns:p14="http://schemas.microsoft.com/office/powerpoint/2010/main" val="555681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JAMES</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23</a:t>
            </a:fld>
            <a:endParaRPr lang="en-GB"/>
          </a:p>
        </p:txBody>
      </p:sp>
    </p:spTree>
    <p:extLst>
      <p:ext uri="{BB962C8B-B14F-4D97-AF65-F5344CB8AC3E}">
        <p14:creationId xmlns:p14="http://schemas.microsoft.com/office/powerpoint/2010/main" val="33860716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24</a:t>
            </a:fld>
            <a:endParaRPr lang="en-GB"/>
          </a:p>
        </p:txBody>
      </p:sp>
    </p:spTree>
    <p:extLst>
      <p:ext uri="{BB962C8B-B14F-4D97-AF65-F5344CB8AC3E}">
        <p14:creationId xmlns:p14="http://schemas.microsoft.com/office/powerpoint/2010/main" val="35765453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484AD-9687-BDFC-2409-CCBFB87BC0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0473A9-FE18-07B1-C902-29A00E640C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76C646-A2D7-AC05-2475-DF191E1F911C}"/>
              </a:ext>
            </a:extLst>
          </p:cNvPr>
          <p:cNvSpPr>
            <a:spLocks noGrp="1"/>
          </p:cNvSpPr>
          <p:nvPr>
            <p:ph type="body" idx="1"/>
          </p:nvPr>
        </p:nvSpPr>
        <p:spPr/>
        <p:txBody>
          <a:bodyPr/>
          <a:lstStyle/>
          <a:p>
            <a:r>
              <a:rPr lang="en-US"/>
              <a:t>DONNA</a:t>
            </a:r>
            <a:endParaRPr lang="en-GB"/>
          </a:p>
        </p:txBody>
      </p:sp>
      <p:sp>
        <p:nvSpPr>
          <p:cNvPr id="4" name="Slide Number Placeholder 3">
            <a:extLst>
              <a:ext uri="{FF2B5EF4-FFF2-40B4-BE49-F238E27FC236}">
                <a16:creationId xmlns:a16="http://schemas.microsoft.com/office/drawing/2014/main" id="{AF55BC7A-E812-F040-AC7C-A8B98ABA3C1F}"/>
              </a:ext>
            </a:extLst>
          </p:cNvPr>
          <p:cNvSpPr>
            <a:spLocks noGrp="1"/>
          </p:cNvSpPr>
          <p:nvPr>
            <p:ph type="sldNum" sz="quarter" idx="5"/>
          </p:nvPr>
        </p:nvSpPr>
        <p:spPr/>
        <p:txBody>
          <a:bodyPr/>
          <a:lstStyle/>
          <a:p>
            <a:fld id="{F1CC73EB-5999-42A2-A0F6-AD65DAAD698E}" type="slidenum">
              <a:rPr lang="en-GB" smtClean="0"/>
              <a:t>25</a:t>
            </a:fld>
            <a:endParaRPr lang="en-GB"/>
          </a:p>
        </p:txBody>
      </p:sp>
    </p:spTree>
    <p:extLst>
      <p:ext uri="{BB962C8B-B14F-4D97-AF65-F5344CB8AC3E}">
        <p14:creationId xmlns:p14="http://schemas.microsoft.com/office/powerpoint/2010/main" val="14688682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26</a:t>
            </a:fld>
            <a:endParaRPr lang="en-GB"/>
          </a:p>
        </p:txBody>
      </p:sp>
    </p:spTree>
    <p:extLst>
      <p:ext uri="{BB962C8B-B14F-4D97-AF65-F5344CB8AC3E}">
        <p14:creationId xmlns:p14="http://schemas.microsoft.com/office/powerpoint/2010/main" val="24924786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27</a:t>
            </a:fld>
            <a:endParaRPr lang="en-GB"/>
          </a:p>
        </p:txBody>
      </p:sp>
    </p:spTree>
    <p:extLst>
      <p:ext uri="{BB962C8B-B14F-4D97-AF65-F5344CB8AC3E}">
        <p14:creationId xmlns:p14="http://schemas.microsoft.com/office/powerpoint/2010/main" val="8694284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28</a:t>
            </a:fld>
            <a:endParaRPr lang="en-GB"/>
          </a:p>
        </p:txBody>
      </p:sp>
    </p:spTree>
    <p:extLst>
      <p:ext uri="{BB962C8B-B14F-4D97-AF65-F5344CB8AC3E}">
        <p14:creationId xmlns:p14="http://schemas.microsoft.com/office/powerpoint/2010/main" val="15682018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DONNA</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29</a:t>
            </a:fld>
            <a:endParaRPr lang="en-GB"/>
          </a:p>
        </p:txBody>
      </p:sp>
    </p:spTree>
    <p:extLst>
      <p:ext uri="{BB962C8B-B14F-4D97-AF65-F5344CB8AC3E}">
        <p14:creationId xmlns:p14="http://schemas.microsoft.com/office/powerpoint/2010/main" val="25063026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ALL</a:t>
            </a:r>
            <a:endParaRPr lang="en-GB"/>
          </a:p>
        </p:txBody>
      </p:sp>
      <p:sp>
        <p:nvSpPr>
          <p:cNvPr id="4" name="Slide Number Placeholder 3"/>
          <p:cNvSpPr>
            <a:spLocks noGrp="1"/>
          </p:cNvSpPr>
          <p:nvPr>
            <p:ph type="sldNum" sz="quarter" idx="5"/>
          </p:nvPr>
        </p:nvSpPr>
        <p:spPr/>
        <p:txBody>
          <a:bodyPr/>
          <a:lstStyle/>
          <a:p>
            <a:fld id="{F1CC73EB-5999-42A2-A0F6-AD65DAAD698E}" type="slidenum">
              <a:rPr lang="en-GB" smtClean="0"/>
              <a:t>30</a:t>
            </a:fld>
            <a:endParaRPr lang="en-GB"/>
          </a:p>
        </p:txBody>
      </p:sp>
    </p:spTree>
    <p:extLst>
      <p:ext uri="{BB962C8B-B14F-4D97-AF65-F5344CB8AC3E}">
        <p14:creationId xmlns:p14="http://schemas.microsoft.com/office/powerpoint/2010/main" val="1394550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6/3/2026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6000" spc="-38"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smtClean="0"/>
              <a:pPr/>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48383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5280709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6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78289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p>
        </p:txBody>
      </p:sp>
      <p:sp>
        <p:nvSpPr>
          <p:cNvPr id="3" name="Content Placeholder 2"/>
          <p:cNvSpPr>
            <a:spLocks noGrp="1"/>
          </p:cNvSpPr>
          <p:nvPr>
            <p:ph sz="half" idx="1"/>
          </p:nvPr>
        </p:nvSpPr>
        <p:spPr>
          <a:xfrm>
            <a:off x="822959"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63440" y="1845735"/>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7147483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069570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4831880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sz="1350"/>
          </a:p>
        </p:txBody>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sz="1350"/>
          </a:p>
        </p:txBody>
      </p:sp>
      <p:sp>
        <p:nvSpPr>
          <p:cNvPr id="7" name="Date Placeholder 6"/>
          <p:cNvSpPr>
            <a:spLocks noGrp="1"/>
          </p:cNvSpPr>
          <p:nvPr>
            <p:ph type="dt" sz="half" idx="10"/>
          </p:nvPr>
        </p:nvSpPr>
        <p:spPr/>
        <p:txBody>
          <a:bodyPr/>
          <a:lstStyle/>
          <a:p>
            <a:fld id="{48A87A34-81AB-432B-8DAE-1953F412C126}" type="datetimeFigureOut">
              <a:rPr lang="en-US" smtClean="0"/>
              <a:t>6/3/2026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2816247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2700" b="0">
                <a:solidFill>
                  <a:srgbClr val="FFFFFF"/>
                </a:solidFill>
              </a:defRPr>
            </a:lvl1pPr>
          </a:lstStyle>
          <a:p>
            <a:r>
              <a:rPr lang="en-US"/>
              <a:t>Click to edit Master title style</a:t>
            </a:r>
          </a:p>
        </p:txBody>
      </p:sp>
      <p:sp>
        <p:nvSpPr>
          <p:cNvPr id="3" name="Content Placeholder 2"/>
          <p:cNvSpPr>
            <a:spLocks noGrp="1"/>
          </p:cNvSpPr>
          <p:nvPr>
            <p:ph idx="1"/>
          </p:nvPr>
        </p:nvSpPr>
        <p:spPr>
          <a:xfrm>
            <a:off x="3600450" y="731520"/>
            <a:ext cx="486918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48A87A34-81AB-432B-8DAE-1953F412C126}" type="datetimeFigureOut">
              <a:rPr lang="en-US" smtClean="0"/>
              <a:t>6/3/2026</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a:p>
        </p:txBody>
      </p:sp>
    </p:spTree>
    <p:extLst>
      <p:ext uri="{BB962C8B-B14F-4D97-AF65-F5344CB8AC3E}">
        <p14:creationId xmlns:p14="http://schemas.microsoft.com/office/powerpoint/2010/main" val="18851026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27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1650495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7869859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295330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6/3/2026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sz="1350"/>
          </a:p>
        </p:txBody>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sz="1350"/>
          </a:p>
        </p:txBody>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675">
                <a:solidFill>
                  <a:srgbClr val="FFFFFF"/>
                </a:solidFill>
              </a:defRPr>
            </a:lvl1pPr>
          </a:lstStyle>
          <a:p>
            <a:fld id="{48A87A34-81AB-432B-8DAE-1953F412C126}" type="datetimeFigureOut">
              <a:rPr lang="en-US" smtClean="0"/>
              <a:pPr/>
              <a:t>6/3/2026</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788">
                <a:solidFill>
                  <a:srgbClr val="FFFFFF"/>
                </a:solidFill>
              </a:defRPr>
            </a:lvl1pPr>
          </a:lstStyle>
          <a:p>
            <a:fld id="{6D22F896-40B5-4ADD-8801-0D06FADFA095}" type="slidenum">
              <a:rPr lang="en-US" smtClean="0"/>
              <a:pPr/>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92361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200525" y="2708673"/>
            <a:ext cx="4943475" cy="1396603"/>
          </a:xfrm>
        </p:spPr>
        <p:txBody>
          <a:bodyPr/>
          <a:lstStyle/>
          <a:p>
            <a:pPr marL="0" indent="0" algn="ctr">
              <a:buNone/>
            </a:pPr>
            <a:r>
              <a:rPr lang="en-US" sz="3300" b="1">
                <a:latin typeface="Arial" panose="020B0604020202020204" pitchFamily="34" charset="0"/>
                <a:cs typeface="Arial" panose="020B0604020202020204" pitchFamily="34" charset="0"/>
              </a:rPr>
              <a:t>Welcome to </a:t>
            </a:r>
          </a:p>
          <a:p>
            <a:pPr marL="0" indent="0" algn="ctr">
              <a:buNone/>
            </a:pPr>
            <a:r>
              <a:rPr lang="en-US" sz="3300" b="1" err="1">
                <a:latin typeface="Arial" panose="020B0604020202020204" pitchFamily="34" charset="0"/>
                <a:cs typeface="Arial" panose="020B0604020202020204" pitchFamily="34" charset="0"/>
              </a:rPr>
              <a:t>Heage</a:t>
            </a:r>
            <a:r>
              <a:rPr lang="en-US" sz="3300" b="1">
                <a:latin typeface="Arial" panose="020B0604020202020204" pitchFamily="34" charset="0"/>
                <a:cs typeface="Arial" panose="020B0604020202020204" pitchFamily="34" charset="0"/>
              </a:rPr>
              <a:t> Primary School</a:t>
            </a:r>
          </a:p>
          <a:p>
            <a:pPr marL="0" indent="0">
              <a:buNone/>
            </a:pPr>
            <a:endParaRPr lang="en-US" b="1"/>
          </a:p>
          <a:p>
            <a:endParaRPr lang="en-GB"/>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539" y="1557507"/>
            <a:ext cx="3429000" cy="3429000"/>
          </a:xfrm>
          <a:prstGeom prst="rect">
            <a:avLst/>
          </a:prstGeom>
        </p:spPr>
      </p:pic>
    </p:spTree>
    <p:extLst>
      <p:ext uri="{BB962C8B-B14F-4D97-AF65-F5344CB8AC3E}">
        <p14:creationId xmlns:p14="http://schemas.microsoft.com/office/powerpoint/2010/main" val="6354779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06530" y="1106994"/>
            <a:ext cx="2400300" cy="4461163"/>
          </a:xfrm>
        </p:spPr>
        <p:txBody>
          <a:bodyPr>
            <a:normAutofit/>
          </a:bodyPr>
          <a:lstStyle/>
          <a:p>
            <a:r>
              <a:rPr lang="en-GB" sz="4100">
                <a:solidFill>
                  <a:srgbClr val="FFFFFF"/>
                </a:solidFill>
              </a:rPr>
              <a:t>Welcome to FS2 (Froggatt)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pPr marL="0" indent="0">
              <a:buNone/>
            </a:pPr>
            <a:r>
              <a:t>Starting school is exciting but can bring questions. </a:t>
            </a:r>
            <a:endParaRPr lang="en-US"/>
          </a:p>
          <a:p>
            <a:pPr marL="0" indent="0">
              <a:buNone/>
            </a:pPr>
            <a:endParaRPr lang="en-GB"/>
          </a:p>
          <a:p>
            <a:pPr marL="0" indent="0">
              <a:buNone/>
            </a:pPr>
            <a:r>
              <a:t>This meeting will help you feel confident and informed.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557189"/>
            <a:ext cx="2530602" cy="5567891"/>
          </a:xfrm>
        </p:spPr>
        <p:txBody>
          <a:bodyPr>
            <a:normAutofit/>
          </a:bodyPr>
          <a:lstStyle/>
          <a:p>
            <a:r>
              <a:rPr lang="en-US" sz="4500" b="1" u="sng">
                <a:latin typeface="Arial" panose="020B0604020202020204" pitchFamily="34" charset="0"/>
                <a:cs typeface="Arial" panose="020B0604020202020204" pitchFamily="34" charset="0"/>
              </a:rPr>
              <a:t>Meet the Team</a:t>
            </a:r>
            <a:endParaRPr lang="en-GB" sz="4500" b="1" u="sng">
              <a:latin typeface="Arial" panose="020B0604020202020204" pitchFamily="34" charset="0"/>
              <a:cs typeface="Arial" panose="020B0604020202020204" pitchFamily="34" charset="0"/>
            </a:endParaRPr>
          </a:p>
        </p:txBody>
      </p:sp>
      <p:graphicFrame>
        <p:nvGraphicFramePr>
          <p:cNvPr id="5" name="Content Placeholder 2">
            <a:extLst>
              <a:ext uri="{FF2B5EF4-FFF2-40B4-BE49-F238E27FC236}">
                <a16:creationId xmlns:a16="http://schemas.microsoft.com/office/drawing/2014/main" id="{4E314CEB-0A8F-30A9-26FB-DF75AECE826B}"/>
              </a:ext>
            </a:extLst>
          </p:cNvPr>
          <p:cNvGraphicFramePr>
            <a:graphicFrameLocks noGrp="1"/>
          </p:cNvGraphicFramePr>
          <p:nvPr>
            <p:ph idx="1"/>
            <p:extLst>
              <p:ext uri="{D42A27DB-BD31-4B8C-83A1-F6EECF244321}">
                <p14:modId xmlns:p14="http://schemas.microsoft.com/office/powerpoint/2010/main" val="482172636"/>
              </p:ext>
            </p:extLst>
          </p:nvPr>
        </p:nvGraphicFramePr>
        <p:xfrm>
          <a:off x="3819906" y="620392"/>
          <a:ext cx="469773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30093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6250" y="640823"/>
            <a:ext cx="2563994" cy="5583148"/>
          </a:xfrm>
        </p:spPr>
        <p:txBody>
          <a:bodyPr anchor="ctr">
            <a:normAutofit/>
          </a:bodyPr>
          <a:lstStyle/>
          <a:p>
            <a:r>
              <a:rPr lang="en-US" sz="4700" b="1" u="sng">
                <a:latin typeface="Arial" panose="020B0604020202020204" pitchFamily="34" charset="0"/>
                <a:cs typeface="Arial" panose="020B0604020202020204" pitchFamily="34" charset="0"/>
              </a:rPr>
              <a:t>Vision and Values</a:t>
            </a:r>
            <a:endParaRPr lang="en-GB" sz="4700" b="1" u="sng">
              <a:latin typeface="Arial" panose="020B0604020202020204" pitchFamily="34" charset="0"/>
              <a:cs typeface="Arial" panose="020B0604020202020204" pitchFamily="34" charset="0"/>
            </a:endParaRPr>
          </a:p>
        </p:txBody>
      </p:sp>
      <p:sp>
        <p:nvSpPr>
          <p:cNvPr id="17"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sX0" fmla="*/ 0 w 5410200"/>
              <a:gd name="csY0" fmla="*/ 0 h 13716"/>
              <a:gd name="csX1" fmla="*/ 568071 w 5410200"/>
              <a:gd name="csY1" fmla="*/ 0 h 13716"/>
              <a:gd name="csX2" fmla="*/ 1298448 w 5410200"/>
              <a:gd name="csY2" fmla="*/ 0 h 13716"/>
              <a:gd name="csX3" fmla="*/ 1920621 w 5410200"/>
              <a:gd name="csY3" fmla="*/ 0 h 13716"/>
              <a:gd name="csX4" fmla="*/ 2488692 w 5410200"/>
              <a:gd name="csY4" fmla="*/ 0 h 13716"/>
              <a:gd name="csX5" fmla="*/ 3219069 w 5410200"/>
              <a:gd name="csY5" fmla="*/ 0 h 13716"/>
              <a:gd name="csX6" fmla="*/ 3895344 w 5410200"/>
              <a:gd name="csY6" fmla="*/ 0 h 13716"/>
              <a:gd name="csX7" fmla="*/ 4571619 w 5410200"/>
              <a:gd name="csY7" fmla="*/ 0 h 13716"/>
              <a:gd name="csX8" fmla="*/ 5410200 w 5410200"/>
              <a:gd name="csY8" fmla="*/ 0 h 13716"/>
              <a:gd name="csX9" fmla="*/ 5410200 w 5410200"/>
              <a:gd name="csY9" fmla="*/ 13716 h 13716"/>
              <a:gd name="csX10" fmla="*/ 4842129 w 5410200"/>
              <a:gd name="csY10" fmla="*/ 13716 h 13716"/>
              <a:gd name="csX11" fmla="*/ 4328160 w 5410200"/>
              <a:gd name="csY11" fmla="*/ 13716 h 13716"/>
              <a:gd name="csX12" fmla="*/ 3597783 w 5410200"/>
              <a:gd name="csY12" fmla="*/ 13716 h 13716"/>
              <a:gd name="csX13" fmla="*/ 3029712 w 5410200"/>
              <a:gd name="csY13" fmla="*/ 13716 h 13716"/>
              <a:gd name="csX14" fmla="*/ 2299335 w 5410200"/>
              <a:gd name="csY14" fmla="*/ 13716 h 13716"/>
              <a:gd name="csX15" fmla="*/ 1514856 w 5410200"/>
              <a:gd name="csY15" fmla="*/ 13716 h 13716"/>
              <a:gd name="csX16" fmla="*/ 892683 w 5410200"/>
              <a:gd name="csY16" fmla="*/ 13716 h 13716"/>
              <a:gd name="csX17" fmla="*/ 0 w 5410200"/>
              <a:gd name="csY17" fmla="*/ 13716 h 13716"/>
              <a:gd name="csX18" fmla="*/ 0 w 5410200"/>
              <a:gd name="csY18"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4A35D784-F307-05B6-D51B-5A83C8DB5F9A}"/>
              </a:ext>
            </a:extLst>
          </p:cNvPr>
          <p:cNvGraphicFramePr>
            <a:graphicFrameLocks noGrp="1"/>
          </p:cNvGraphicFramePr>
          <p:nvPr>
            <p:ph idx="1"/>
            <p:extLst>
              <p:ext uri="{D42A27DB-BD31-4B8C-83A1-F6EECF244321}">
                <p14:modId xmlns:p14="http://schemas.microsoft.com/office/powerpoint/2010/main" val="2276839624"/>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7032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4293"/>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3125451"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591344"/>
            <a:ext cx="2400300" cy="5585619"/>
          </a:xfrm>
        </p:spPr>
        <p:txBody>
          <a:bodyPr>
            <a:normAutofit/>
          </a:bodyPr>
          <a:lstStyle/>
          <a:p>
            <a:r>
              <a:rPr lang="en-US" b="1">
                <a:solidFill>
                  <a:srgbClr val="FFFFFF"/>
                </a:solidFill>
                <a:latin typeface="Arial" panose="020B0604020202020204" pitchFamily="34" charset="0"/>
                <a:cs typeface="Arial" panose="020B0604020202020204" pitchFamily="34" charset="0"/>
              </a:rPr>
              <a:t>What to Expect In the First Week</a:t>
            </a:r>
            <a:endParaRPr lang="en-GB">
              <a:solidFill>
                <a:srgbClr val="FFFFFF"/>
              </a:solidFill>
              <a:latin typeface="Arial" panose="020B0604020202020204" pitchFamily="34" charset="0"/>
              <a:cs typeface="Arial" panose="020B0604020202020204" pitchFamily="34" charset="0"/>
            </a:endParaRPr>
          </a:p>
        </p:txBody>
      </p:sp>
      <p:sp>
        <p:nvSpPr>
          <p:cNvPr id="7" name="Arc 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vert="horz" lIns="0" tIns="34290" rIns="0" bIns="34290" rtlCol="0" anchor="ctr">
            <a:normAutofit/>
          </a:bodyPr>
          <a:lstStyle/>
          <a:p>
            <a:pPr marL="0" indent="0">
              <a:lnSpc>
                <a:spcPct val="90000"/>
              </a:lnSpc>
              <a:buNone/>
            </a:pPr>
            <a:r>
              <a:rPr lang="en-US" sz="1500" b="1">
                <a:latin typeface="Arial" panose="020B0604020202020204" pitchFamily="34" charset="0"/>
                <a:cs typeface="Arial" panose="020B0604020202020204" pitchFamily="34" charset="0"/>
              </a:rPr>
              <a:t>INSET DAYS </a:t>
            </a:r>
            <a:r>
              <a:rPr lang="en-US" sz="1500">
                <a:latin typeface="Arial" panose="020B0604020202020204" pitchFamily="34" charset="0"/>
                <a:cs typeface="Arial" panose="020B0604020202020204" pitchFamily="34" charset="0"/>
              </a:rPr>
              <a:t>– 4</a:t>
            </a:r>
            <a:r>
              <a:rPr lang="en-US" sz="1500" baseline="30000">
                <a:latin typeface="Arial" panose="020B0604020202020204" pitchFamily="34" charset="0"/>
                <a:cs typeface="Arial" panose="020B0604020202020204" pitchFamily="34" charset="0"/>
              </a:rPr>
              <a:t>th</a:t>
            </a:r>
            <a:r>
              <a:rPr lang="en-US" sz="1500">
                <a:latin typeface="Arial" panose="020B0604020202020204" pitchFamily="34" charset="0"/>
                <a:cs typeface="Arial" panose="020B0604020202020204" pitchFamily="34" charset="0"/>
              </a:rPr>
              <a:t> and 7</a:t>
            </a:r>
            <a:r>
              <a:rPr lang="en-US" sz="1500" baseline="30000">
                <a:latin typeface="Arial" panose="020B0604020202020204" pitchFamily="34" charset="0"/>
                <a:cs typeface="Arial" panose="020B0604020202020204" pitchFamily="34" charset="0"/>
              </a:rPr>
              <a:t>th</a:t>
            </a:r>
            <a:r>
              <a:rPr lang="en-US" sz="1500">
                <a:latin typeface="Arial" panose="020B0604020202020204" pitchFamily="34" charset="0"/>
                <a:cs typeface="Arial" panose="020B0604020202020204" pitchFamily="34" charset="0"/>
              </a:rPr>
              <a:t> September (To Be Confirmed) </a:t>
            </a:r>
          </a:p>
          <a:p>
            <a:pPr marL="0" indent="0">
              <a:lnSpc>
                <a:spcPct val="90000"/>
              </a:lnSpc>
              <a:buNone/>
            </a:pPr>
            <a:r>
              <a:rPr lang="en-US" sz="1500" b="1">
                <a:latin typeface="Arial" panose="020B0604020202020204" pitchFamily="34" charset="0"/>
                <a:cs typeface="Arial" panose="020B0604020202020204" pitchFamily="34" charset="0"/>
              </a:rPr>
              <a:t>First Day </a:t>
            </a:r>
            <a:r>
              <a:rPr lang="en-US" sz="1500">
                <a:latin typeface="Arial" panose="020B0604020202020204" pitchFamily="34" charset="0"/>
                <a:cs typeface="Arial" panose="020B0604020202020204" pitchFamily="34" charset="0"/>
              </a:rPr>
              <a:t>– Tuesday 8</a:t>
            </a:r>
            <a:r>
              <a:rPr lang="en-US" sz="1500" baseline="30000">
                <a:latin typeface="Arial" panose="020B0604020202020204" pitchFamily="34" charset="0"/>
                <a:cs typeface="Arial" panose="020B0604020202020204" pitchFamily="34" charset="0"/>
              </a:rPr>
              <a:t>th</a:t>
            </a:r>
            <a:r>
              <a:rPr lang="en-US" sz="1500">
                <a:latin typeface="Arial" panose="020B0604020202020204" pitchFamily="34" charset="0"/>
                <a:cs typeface="Arial" panose="020B0604020202020204" pitchFamily="34" charset="0"/>
              </a:rPr>
              <a:t> September. Gates open at 8.45am and close promptly at 8.55am. Parents can, and are encouraged in FS2, to walk their child round to the FS2 gate. You will met by either </a:t>
            </a:r>
            <a:r>
              <a:rPr lang="en-US" sz="1500" err="1">
                <a:latin typeface="Arial" panose="020B0604020202020204" pitchFamily="34" charset="0"/>
                <a:cs typeface="Arial" panose="020B0604020202020204" pitchFamily="34" charset="0"/>
              </a:rPr>
              <a:t>Mrs</a:t>
            </a:r>
            <a:r>
              <a:rPr lang="en-US" sz="1500">
                <a:latin typeface="Arial" panose="020B0604020202020204" pitchFamily="34" charset="0"/>
                <a:cs typeface="Arial" panose="020B0604020202020204" pitchFamily="34" charset="0"/>
              </a:rPr>
              <a:t> Stevenson or </a:t>
            </a:r>
            <a:r>
              <a:rPr lang="en-US" sz="1500" err="1">
                <a:latin typeface="Arial" panose="020B0604020202020204" pitchFamily="34" charset="0"/>
                <a:cs typeface="Arial" panose="020B0604020202020204" pitchFamily="34" charset="0"/>
              </a:rPr>
              <a:t>Mrs</a:t>
            </a:r>
            <a:r>
              <a:rPr lang="en-US" sz="1500">
                <a:latin typeface="Arial" panose="020B0604020202020204" pitchFamily="34" charset="0"/>
                <a:cs typeface="Arial" panose="020B0604020202020204" pitchFamily="34" charset="0"/>
              </a:rPr>
              <a:t> Miller who will walk your child into class. At the end of the day the main gates will open at 3.15pm and you will need to walk round to collect your child.  </a:t>
            </a:r>
          </a:p>
          <a:p>
            <a:pPr marL="0" indent="0">
              <a:lnSpc>
                <a:spcPct val="90000"/>
              </a:lnSpc>
              <a:buNone/>
            </a:pPr>
            <a:r>
              <a:rPr lang="en-US" sz="1500" b="1">
                <a:latin typeface="Arial" panose="020B0604020202020204" pitchFamily="34" charset="0"/>
                <a:cs typeface="Arial" panose="020B0604020202020204" pitchFamily="34" charset="0"/>
              </a:rPr>
              <a:t>Daily routine overview </a:t>
            </a:r>
            <a:r>
              <a:rPr lang="en-US" sz="1500">
                <a:latin typeface="Arial" panose="020B0604020202020204" pitchFamily="34" charset="0"/>
                <a:cs typeface="Arial" panose="020B0604020202020204" pitchFamily="34" charset="0"/>
              </a:rPr>
              <a:t>– </a:t>
            </a:r>
          </a:p>
          <a:p>
            <a:pPr marL="257175" indent="-257175">
              <a:lnSpc>
                <a:spcPct val="90000"/>
              </a:lnSpc>
              <a:buFont typeface="Arial" panose="020F0502020204030204" pitchFamily="34" charset="0"/>
              <a:buChar char="•"/>
            </a:pPr>
            <a:r>
              <a:rPr lang="en-US" sz="1500">
                <a:latin typeface="Arial" panose="020B0604020202020204" pitchFamily="34" charset="0"/>
                <a:ea typeface="Calibri" panose="020F0502020204030204"/>
                <a:cs typeface="Arial" panose="020B0604020202020204" pitchFamily="34" charset="0"/>
              </a:rPr>
              <a:t>Arrival and entry activity – the children do an emotional check-in and choose an activity</a:t>
            </a:r>
          </a:p>
          <a:p>
            <a:pPr marL="257175" indent="-257175">
              <a:lnSpc>
                <a:spcPct val="90000"/>
              </a:lnSpc>
              <a:buFont typeface="Arial" panose="020F0502020204030204" pitchFamily="34" charset="0"/>
              <a:buChar char="•"/>
            </a:pPr>
            <a:r>
              <a:rPr lang="en-US" sz="1500">
                <a:latin typeface="Arial" panose="020B0604020202020204" pitchFamily="34" charset="0"/>
                <a:ea typeface="Calibri" panose="020F0502020204030204"/>
                <a:cs typeface="Arial" panose="020B0604020202020204" pitchFamily="34" charset="0"/>
              </a:rPr>
              <a:t>Registration – the children all sit on the carpet together and say good morning </a:t>
            </a:r>
          </a:p>
          <a:p>
            <a:pPr marL="257175" indent="-257175">
              <a:lnSpc>
                <a:spcPct val="90000"/>
              </a:lnSpc>
              <a:buFont typeface="Arial" panose="020F0502020204030204" pitchFamily="34" charset="0"/>
              <a:buChar char="•"/>
            </a:pPr>
            <a:r>
              <a:rPr lang="en-US" sz="1500">
                <a:latin typeface="Arial" panose="020B0604020202020204" pitchFamily="34" charset="0"/>
                <a:ea typeface="Calibri" panose="020F0502020204030204"/>
                <a:cs typeface="Arial" panose="020B0604020202020204" pitchFamily="34" charset="0"/>
              </a:rPr>
              <a:t>Morning session (including time for snack) - with a balance of adult-led and child-initiated activities, inside and outside</a:t>
            </a:r>
          </a:p>
          <a:p>
            <a:pPr marL="257175" indent="-257175">
              <a:lnSpc>
                <a:spcPct val="90000"/>
              </a:lnSpc>
              <a:buFont typeface="Arial" panose="020F0502020204030204" pitchFamily="34" charset="0"/>
              <a:buChar char="•"/>
            </a:pPr>
            <a:r>
              <a:rPr lang="en-US" sz="1500">
                <a:latin typeface="Arial" panose="020B0604020202020204" pitchFamily="34" charset="0"/>
                <a:ea typeface="Calibri" panose="020F0502020204030204"/>
                <a:cs typeface="Arial" panose="020B0604020202020204" pitchFamily="34" charset="0"/>
              </a:rPr>
              <a:t>Lunch time in the Hall – the Froggatt class children all sit together for lunch (even if they bring a packed lunch)</a:t>
            </a:r>
          </a:p>
          <a:p>
            <a:pPr marL="257175" indent="-257175">
              <a:lnSpc>
                <a:spcPct val="90000"/>
              </a:lnSpc>
              <a:buFont typeface="Arial" panose="020F0502020204030204" pitchFamily="34" charset="0"/>
              <a:buChar char="•"/>
            </a:pPr>
            <a:r>
              <a:rPr lang="en-US" sz="1500">
                <a:latin typeface="Arial" panose="020B0604020202020204" pitchFamily="34" charset="0"/>
                <a:ea typeface="Calibri" panose="020F0502020204030204"/>
                <a:cs typeface="Arial" panose="020B0604020202020204" pitchFamily="34" charset="0"/>
              </a:rPr>
              <a:t>Afternoon session – we do an afternoon registration, then there will be more adult-led and child-initiated activities, inside and outside</a:t>
            </a:r>
          </a:p>
          <a:p>
            <a:pPr marL="257175" indent="-257175">
              <a:lnSpc>
                <a:spcPct val="90000"/>
              </a:lnSpc>
              <a:buFont typeface="Arial" panose="020F0502020204030204" pitchFamily="34" charset="0"/>
              <a:buChar char="•"/>
            </a:pPr>
            <a:r>
              <a:rPr lang="en-US" sz="1500">
                <a:latin typeface="Arial" panose="020B0604020202020204" pitchFamily="34" charset="0"/>
                <a:ea typeface="Calibri" panose="020F0502020204030204"/>
                <a:cs typeface="Arial" panose="020B0604020202020204" pitchFamily="34" charset="0"/>
              </a:rPr>
              <a:t>End of the day – we finish with a story all together on the carpet, with a review of the day and a look ahead to the next day</a:t>
            </a:r>
          </a:p>
          <a:p>
            <a:pPr marL="0" indent="0">
              <a:lnSpc>
                <a:spcPct val="90000"/>
              </a:lnSpc>
              <a:buNone/>
            </a:pPr>
            <a:endParaRPr lang="en-US" sz="1500">
              <a:latin typeface="Arial" panose="020B0604020202020204" pitchFamily="34" charset="0"/>
              <a:ea typeface="Calibri" panose="020F0502020204030204"/>
              <a:cs typeface="Arial" panose="020B0604020202020204" pitchFamily="34" charset="0"/>
            </a:endParaRPr>
          </a:p>
          <a:p>
            <a:pPr>
              <a:lnSpc>
                <a:spcPct val="90000"/>
              </a:lnSpc>
              <a:buFont typeface="Arial" panose="020F0502020204030204" pitchFamily="34" charset="0"/>
              <a:buChar char="•"/>
            </a:pPr>
            <a:endParaRPr lang="en-GB" sz="1500">
              <a:latin typeface="Arial" panose="020B0604020202020204" pitchFamily="34" charset="0"/>
              <a:ea typeface="Calibri" panose="020F0502020204030204"/>
              <a:cs typeface="Arial" panose="020B0604020202020204" pitchFamily="34" charset="0"/>
            </a:endParaRPr>
          </a:p>
        </p:txBody>
      </p:sp>
    </p:spTree>
    <p:extLst>
      <p:ext uri="{BB962C8B-B14F-4D97-AF65-F5344CB8AC3E}">
        <p14:creationId xmlns:p14="http://schemas.microsoft.com/office/powerpoint/2010/main" val="1049853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4293"/>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3125451"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c 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vert="horz" lIns="0" tIns="34290" rIns="0" bIns="34290" rtlCol="0" anchor="ctr">
            <a:normAutofit/>
          </a:bodyPr>
          <a:lstStyle/>
          <a:p>
            <a:pPr marL="0" indent="0">
              <a:lnSpc>
                <a:spcPct val="90000"/>
              </a:lnSpc>
              <a:buNone/>
            </a:pPr>
            <a:r>
              <a:rPr lang="en-US" sz="3000" b="1">
                <a:latin typeface="Arial"/>
                <a:cs typeface="Arial"/>
              </a:rPr>
              <a:t>Lunch arrangements </a:t>
            </a:r>
            <a:r>
              <a:rPr lang="en-US" sz="3000">
                <a:latin typeface="Arial"/>
                <a:cs typeface="Arial"/>
              </a:rPr>
              <a:t>– all children in FS2 are entitled to a free school meal – cooked on site and provided by DCC. </a:t>
            </a:r>
          </a:p>
          <a:p>
            <a:pPr marL="0" indent="0">
              <a:lnSpc>
                <a:spcPct val="90000"/>
              </a:lnSpc>
              <a:buNone/>
            </a:pPr>
            <a:r>
              <a:rPr lang="en-US" sz="3000">
                <a:latin typeface="Arial"/>
                <a:cs typeface="Arial"/>
              </a:rPr>
              <a:t>If you child brings packed lunches they will still sit with their peers. We have a serious allergy in school and therefore we are a pea and nut free school. This includes nuts, peanuts, chickpeas, Nutella, lentils, peas and hummus. </a:t>
            </a:r>
          </a:p>
          <a:p>
            <a:pPr marL="0" indent="0">
              <a:lnSpc>
                <a:spcPct val="90000"/>
              </a:lnSpc>
              <a:buNone/>
            </a:pPr>
            <a:endParaRPr lang="en-GB" sz="3000"/>
          </a:p>
        </p:txBody>
      </p:sp>
    </p:spTree>
    <p:extLst>
      <p:ext uri="{BB962C8B-B14F-4D97-AF65-F5344CB8AC3E}">
        <p14:creationId xmlns:p14="http://schemas.microsoft.com/office/powerpoint/2010/main" val="1485599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sz="4100">
                <a:solidFill>
                  <a:srgbClr val="FFFFFF"/>
                </a:solidFill>
              </a:rPr>
              <a:t>A Day in Reception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pPr marL="0" indent="0">
              <a:buNone/>
            </a:pPr>
            <a:r>
              <a:t>• Typical daily routine</a:t>
            </a:r>
          </a:p>
          <a:p>
            <a:pPr marL="0" indent="0">
              <a:buNone/>
            </a:pPr>
            <a:r>
              <a:t>• Drop-off and collection procedures</a:t>
            </a:r>
          </a:p>
          <a:p>
            <a:pPr marL="0" indent="0">
              <a:buNone/>
            </a:pPr>
            <a:r>
              <a:t>• First day arrangements</a:t>
            </a:r>
          </a:p>
          <a:p>
            <a:pPr marL="0" indent="0">
              <a:buNone/>
            </a:pPr>
            <a:r>
              <a:t>• Lunchtime and snacks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6974" y="1153572"/>
            <a:ext cx="2400300" cy="4461163"/>
          </a:xfrm>
        </p:spPr>
        <p:txBody>
          <a:bodyPr>
            <a:normAutofit/>
          </a:bodyPr>
          <a:lstStyle/>
          <a:p>
            <a:r>
              <a:rPr lang="en-GB">
                <a:solidFill>
                  <a:srgbClr val="FFFFFF"/>
                </a:solidFill>
              </a:rPr>
              <a:t>What Children Learn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407368" y="1712778"/>
            <a:ext cx="5740584" cy="3716563"/>
          </a:xfrm>
        </p:spPr>
        <p:txBody>
          <a:bodyPr anchor="ctr">
            <a:normAutofit/>
          </a:bodyPr>
          <a:lstStyle/>
          <a:p>
            <a:pPr marL="457200" indent="-457200"/>
            <a:r>
              <a:t>Overview of the Reception curriculum</a:t>
            </a:r>
            <a:endParaRPr lang="en-US">
              <a:ea typeface="Calibri"/>
              <a:cs typeface="Calibri"/>
            </a:endParaRPr>
          </a:p>
          <a:p>
            <a:pPr marL="457200" indent="-457200"/>
            <a:r>
              <a:rPr lang="en-US">
                <a:ea typeface="Calibri"/>
                <a:cs typeface="Calibri"/>
              </a:rPr>
              <a:t>Play-based learning explained</a:t>
            </a:r>
          </a:p>
          <a:p>
            <a:pPr marL="457200" indent="-457200"/>
            <a:r>
              <a:t>Phonics and early reading</a:t>
            </a:r>
            <a:endParaRPr>
              <a:ea typeface="Calibri"/>
              <a:cs typeface="Calibri"/>
            </a:endParaRPr>
          </a:p>
          <a:p>
            <a:pPr marL="457200" indent="-457200"/>
            <a:r>
              <a:rPr dirty="0"/>
              <a:t>Early </a:t>
            </a:r>
            <a:r>
              <a:rPr dirty="0" err="1"/>
              <a:t>maths</a:t>
            </a:r>
            <a:endParaRPr dirty="0" err="1">
              <a:ea typeface="Calibri"/>
              <a:cs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CD2EE0F-6905-A313-1445-A79DF271CF90}"/>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D89DDFD-BAC4-E4C4-4323-B82273DA4C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9337261A-E013-99C6-7260-0FCE248B4D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5C010AE1-CDA1-A13C-8B9F-3F0AADA92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11" name="Picture 10" descr="A collage of images of different seasons&#10;&#10;AI-generated content may be incorrect.">
            <a:extLst>
              <a:ext uri="{FF2B5EF4-FFF2-40B4-BE49-F238E27FC236}">
                <a16:creationId xmlns:a16="http://schemas.microsoft.com/office/drawing/2014/main" id="{DA97632D-90A7-F93F-B29A-5E73AFD9E73B}"/>
              </a:ext>
            </a:extLst>
          </p:cNvPr>
          <p:cNvPicPr>
            <a:picLocks noChangeAspect="1"/>
          </p:cNvPicPr>
          <p:nvPr/>
        </p:nvPicPr>
        <p:blipFill>
          <a:blip r:embed="rId3"/>
          <a:stretch>
            <a:fillRect/>
          </a:stretch>
        </p:blipFill>
        <p:spPr>
          <a:xfrm>
            <a:off x="3386407" y="1934475"/>
            <a:ext cx="5505450" cy="4800600"/>
          </a:xfrm>
          <a:prstGeom prst="rect">
            <a:avLst/>
          </a:prstGeom>
        </p:spPr>
      </p:pic>
      <p:sp>
        <p:nvSpPr>
          <p:cNvPr id="14" name="Content Placeholder 2">
            <a:extLst>
              <a:ext uri="{FF2B5EF4-FFF2-40B4-BE49-F238E27FC236}">
                <a16:creationId xmlns:a16="http://schemas.microsoft.com/office/drawing/2014/main" id="{AE2CD389-045C-0DD0-9C10-2B1088AB6510}"/>
              </a:ext>
            </a:extLst>
          </p:cNvPr>
          <p:cNvSpPr>
            <a:spLocks noGrp="1"/>
          </p:cNvSpPr>
          <p:nvPr>
            <p:ph idx="1"/>
          </p:nvPr>
        </p:nvSpPr>
        <p:spPr>
          <a:xfrm>
            <a:off x="3694916" y="174400"/>
            <a:ext cx="5194245" cy="625431"/>
          </a:xfrm>
        </p:spPr>
        <p:txBody>
          <a:bodyPr anchor="ctr">
            <a:normAutofit/>
          </a:bodyPr>
          <a:lstStyle/>
          <a:p>
            <a:pPr marL="0" indent="0">
              <a:buNone/>
            </a:pPr>
            <a:r>
              <a:rPr lang="en-US" b="1">
                <a:ea typeface="Calibri"/>
                <a:cs typeface="Calibri"/>
              </a:rPr>
              <a:t>A new theme each half-term.</a:t>
            </a:r>
            <a:endParaRPr lang="en-US">
              <a:ea typeface="Calibri"/>
              <a:cs typeface="Calibri"/>
            </a:endParaRPr>
          </a:p>
        </p:txBody>
      </p:sp>
      <p:sp>
        <p:nvSpPr>
          <p:cNvPr id="16" name="Content Placeholder 2">
            <a:extLst>
              <a:ext uri="{FF2B5EF4-FFF2-40B4-BE49-F238E27FC236}">
                <a16:creationId xmlns:a16="http://schemas.microsoft.com/office/drawing/2014/main" id="{8D4C4D8A-6AA1-5FFD-5444-894FDF6143E9}"/>
              </a:ext>
            </a:extLst>
          </p:cNvPr>
          <p:cNvSpPr txBox="1">
            <a:spLocks/>
          </p:cNvSpPr>
          <p:nvPr/>
        </p:nvSpPr>
        <p:spPr>
          <a:xfrm>
            <a:off x="3220462" y="807004"/>
            <a:ext cx="5826849" cy="927356"/>
          </a:xfrm>
          <a:prstGeom prst="rect">
            <a:avLst/>
          </a:prstGeom>
        </p:spPr>
        <p:txBody>
          <a:bodyPr vert="horz" lIns="91440" tIns="45720" rIns="91440" bIns="45720" rtlCol="0" anchor="ctr">
            <a:normAutofit fontScale="77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dirty="0">
                <a:ea typeface="Calibri"/>
                <a:cs typeface="Calibri"/>
              </a:rPr>
              <a:t>Provides inspiration for learning, uses high-</a:t>
            </a:r>
            <a:r>
              <a:rPr lang="en-US">
                <a:ea typeface="Calibri"/>
                <a:cs typeface="Calibri"/>
              </a:rPr>
              <a:t>quality texts, links to </a:t>
            </a:r>
            <a:r>
              <a:rPr lang="en-US" dirty="0">
                <a:ea typeface="Calibri"/>
                <a:cs typeface="Calibri"/>
              </a:rPr>
              <a:t>visits and visitors. </a:t>
            </a:r>
            <a:endParaRPr lang="en-US" dirty="0"/>
          </a:p>
        </p:txBody>
      </p:sp>
      <p:sp>
        <p:nvSpPr>
          <p:cNvPr id="21" name="TextBox 20">
            <a:extLst>
              <a:ext uri="{FF2B5EF4-FFF2-40B4-BE49-F238E27FC236}">
                <a16:creationId xmlns:a16="http://schemas.microsoft.com/office/drawing/2014/main" id="{415D4B4C-5965-2A01-CC37-03D012B6A98A}"/>
              </a:ext>
            </a:extLst>
          </p:cNvPr>
          <p:cNvSpPr txBox="1"/>
          <p:nvPr/>
        </p:nvSpPr>
        <p:spPr>
          <a:xfrm>
            <a:off x="215660" y="2451340"/>
            <a:ext cx="2573548" cy="24006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a:solidFill>
                  <a:srgbClr val="FFFFFF"/>
                </a:solidFill>
                <a:latin typeface="Calibri"/>
                <a:ea typeface="Calibri"/>
                <a:cs typeface="Segoe UI"/>
              </a:rPr>
              <a:t>What</a:t>
            </a:r>
            <a:br>
              <a:rPr lang="en-GB" sz="4400" dirty="0">
                <a:solidFill>
                  <a:srgbClr val="FFFFFF"/>
                </a:solidFill>
                <a:latin typeface="Calibri"/>
                <a:ea typeface="Calibri"/>
                <a:cs typeface="Segoe UI"/>
              </a:rPr>
            </a:br>
            <a:r>
              <a:rPr lang="en-GB" sz="4400">
                <a:solidFill>
                  <a:srgbClr val="FFFFFF"/>
                </a:solidFill>
                <a:latin typeface="Calibri"/>
                <a:ea typeface="Calibri"/>
                <a:cs typeface="Segoe UI"/>
              </a:rPr>
              <a:t>Children</a:t>
            </a:r>
            <a:br>
              <a:rPr lang="en-GB" sz="4400" dirty="0">
                <a:solidFill>
                  <a:srgbClr val="FFFFFF"/>
                </a:solidFill>
                <a:latin typeface="Calibri"/>
                <a:ea typeface="Calibri"/>
                <a:cs typeface="Segoe UI"/>
              </a:rPr>
            </a:br>
            <a:r>
              <a:rPr lang="en-GB" sz="4400">
                <a:solidFill>
                  <a:srgbClr val="FFFFFF"/>
                </a:solidFill>
                <a:latin typeface="Calibri"/>
                <a:ea typeface="Calibri"/>
                <a:cs typeface="Segoe UI"/>
              </a:rPr>
              <a:t>Learn</a:t>
            </a:r>
            <a:r>
              <a:rPr sz="4400" b="0" i="0">
                <a:solidFill>
                  <a:srgbClr val="000000"/>
                </a:solidFill>
                <a:latin typeface="Calibri"/>
                <a:ea typeface="Calibri"/>
                <a:cs typeface="Calibri"/>
              </a:rPr>
              <a:t>​</a:t>
            </a:r>
            <a:endParaRPr lang="en-US">
              <a:ea typeface="Calibri"/>
              <a:cs typeface="Calibri"/>
            </a:endParaRPr>
          </a:p>
          <a:p>
            <a:pPr algn="ctr"/>
            <a:endParaRPr lang="en-US"/>
          </a:p>
        </p:txBody>
      </p:sp>
    </p:spTree>
    <p:extLst>
      <p:ext uri="{BB962C8B-B14F-4D97-AF65-F5344CB8AC3E}">
        <p14:creationId xmlns:p14="http://schemas.microsoft.com/office/powerpoint/2010/main" val="2333060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CE54A5A-848B-6E54-3F41-9429D22A9375}"/>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4C8B52F-F81C-B4A7-ADCA-465098859D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7A8A5AB2-B98D-1189-9E59-ECFF45456A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E9307B2C-5836-69D5-A156-7CAAB8DA18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TextBox 20">
            <a:extLst>
              <a:ext uri="{FF2B5EF4-FFF2-40B4-BE49-F238E27FC236}">
                <a16:creationId xmlns:a16="http://schemas.microsoft.com/office/drawing/2014/main" id="{507C363E-7963-5D7F-60B1-1A62DE2AD532}"/>
              </a:ext>
            </a:extLst>
          </p:cNvPr>
          <p:cNvSpPr txBox="1"/>
          <p:nvPr/>
        </p:nvSpPr>
        <p:spPr>
          <a:xfrm>
            <a:off x="-186906" y="2652623"/>
            <a:ext cx="3508075"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a:solidFill>
                  <a:srgbClr val="FFFFFF"/>
                </a:solidFill>
                <a:latin typeface="Calibri"/>
                <a:ea typeface="Calibri"/>
                <a:cs typeface="Segoe UI"/>
              </a:rPr>
              <a:t>Reception</a:t>
            </a:r>
            <a:endParaRPr lang="en-US">
              <a:solidFill>
                <a:srgbClr val="000000"/>
              </a:solidFill>
              <a:latin typeface="Calibri"/>
              <a:ea typeface="Calibri"/>
              <a:cs typeface="Calibri"/>
            </a:endParaRPr>
          </a:p>
          <a:p>
            <a:pPr algn="ctr"/>
            <a:r>
              <a:rPr lang="en-GB" sz="4400">
                <a:solidFill>
                  <a:srgbClr val="FFFFFF"/>
                </a:solidFill>
                <a:ea typeface="Calibri"/>
                <a:cs typeface="Segoe UI"/>
              </a:rPr>
              <a:t>Curriculum</a:t>
            </a:r>
            <a:endParaRPr lang="en-GB" sz="4400" dirty="0">
              <a:solidFill>
                <a:srgbClr val="FFFFFF"/>
              </a:solidFill>
              <a:ea typeface="Calibri"/>
              <a:cs typeface="Segoe UI"/>
            </a:endParaRPr>
          </a:p>
        </p:txBody>
      </p:sp>
      <p:sp>
        <p:nvSpPr>
          <p:cNvPr id="5" name="Content Placeholder 4">
            <a:extLst>
              <a:ext uri="{FF2B5EF4-FFF2-40B4-BE49-F238E27FC236}">
                <a16:creationId xmlns:a16="http://schemas.microsoft.com/office/drawing/2014/main" id="{A04DE960-E0A1-1C79-3926-60D5BD78E6D2}"/>
              </a:ext>
            </a:extLst>
          </p:cNvPr>
          <p:cNvSpPr>
            <a:spLocks noGrp="1"/>
          </p:cNvSpPr>
          <p:nvPr>
            <p:ph idx="1"/>
          </p:nvPr>
        </p:nvSpPr>
        <p:spPr>
          <a:xfrm>
            <a:off x="3778369" y="176841"/>
            <a:ext cx="4922807" cy="629700"/>
          </a:xfrm>
        </p:spPr>
        <p:txBody>
          <a:bodyPr vert="horz" lIns="91440" tIns="45720" rIns="91440" bIns="45720" rtlCol="0" anchor="t">
            <a:noAutofit/>
          </a:bodyPr>
          <a:lstStyle/>
          <a:p>
            <a:pPr>
              <a:buNone/>
            </a:pPr>
            <a:r>
              <a:rPr lang="en-US" sz="3600" b="1">
                <a:ea typeface="Calibri"/>
                <a:cs typeface="Calibri"/>
              </a:rPr>
              <a:t>7 Areas of Learning</a:t>
            </a:r>
            <a:endParaRPr lang="en-US" sz="3600" b="1"/>
          </a:p>
        </p:txBody>
      </p:sp>
      <p:sp>
        <p:nvSpPr>
          <p:cNvPr id="6" name="TextBox 5">
            <a:extLst>
              <a:ext uri="{FF2B5EF4-FFF2-40B4-BE49-F238E27FC236}">
                <a16:creationId xmlns:a16="http://schemas.microsoft.com/office/drawing/2014/main" id="{6E1CCA35-777A-05F7-EB92-E1216C84311D}"/>
              </a:ext>
            </a:extLst>
          </p:cNvPr>
          <p:cNvSpPr txBox="1"/>
          <p:nvPr/>
        </p:nvSpPr>
        <p:spPr>
          <a:xfrm>
            <a:off x="3119887" y="812321"/>
            <a:ext cx="5765321"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Segoe UI"/>
                <a:ea typeface="Segoe UI"/>
                <a:cs typeface="Segoe UI"/>
              </a:rPr>
              <a:t>3 Prime Areas (these support all other learning)</a:t>
            </a:r>
            <a:endParaRPr lang="en-US" b="1" dirty="0">
              <a:latin typeface="Segoe UI"/>
              <a:ea typeface="Segoe UI"/>
              <a:cs typeface="Segoe UI"/>
            </a:endParaRPr>
          </a:p>
          <a:p>
            <a:endParaRPr lang="en-US" sz="800" b="1" dirty="0">
              <a:latin typeface="Segoe UI"/>
              <a:ea typeface="Segoe UI"/>
              <a:cs typeface="Segoe UI"/>
            </a:endParaRPr>
          </a:p>
          <a:p>
            <a:pPr marL="228600" indent="-228600">
              <a:buFont typeface=""/>
              <a:buChar char="•"/>
            </a:pPr>
            <a:r>
              <a:rPr lang="en-US" b="1" i="0">
                <a:latin typeface="Segoe UI"/>
                <a:ea typeface="Segoe UI"/>
                <a:cs typeface="Segoe UI"/>
              </a:rPr>
              <a:t>Communication and Language</a:t>
            </a:r>
            <a:br>
              <a:rPr lang="en-US" b="0" i="0" dirty="0">
                <a:latin typeface="Segoe UI"/>
                <a:ea typeface="Segoe UI"/>
                <a:cs typeface="Segoe UI"/>
              </a:rPr>
            </a:br>
            <a:r>
              <a:rPr lang="en-US" b="0" i="0">
                <a:latin typeface="Segoe UI"/>
                <a:ea typeface="Segoe UI"/>
                <a:cs typeface="Segoe UI"/>
              </a:rPr>
              <a:t>Talking, listening, understanding</a:t>
            </a:r>
            <a:endParaRPr lang="en-US"/>
          </a:p>
          <a:p>
            <a:pPr marL="228600" indent="-228600">
              <a:buFont typeface=""/>
              <a:buChar char="•"/>
            </a:pPr>
            <a:endParaRPr lang="en-US" sz="800" dirty="0">
              <a:latin typeface="Segoe UI"/>
              <a:ea typeface="Segoe UI"/>
              <a:cs typeface="Segoe UI"/>
            </a:endParaRPr>
          </a:p>
          <a:p>
            <a:pPr marL="228600" indent="-228600">
              <a:buFont typeface=""/>
              <a:buChar char="•"/>
            </a:pPr>
            <a:r>
              <a:rPr lang="en-US" b="1" i="0">
                <a:latin typeface="Segoe UI"/>
                <a:ea typeface="Segoe UI"/>
                <a:cs typeface="Segoe UI"/>
              </a:rPr>
              <a:t>Physical Development</a:t>
            </a:r>
            <a:br>
              <a:rPr lang="en-US" b="0" i="0" dirty="0">
                <a:latin typeface="Segoe UI"/>
                <a:ea typeface="Segoe UI"/>
                <a:cs typeface="Segoe UI"/>
              </a:rPr>
            </a:br>
            <a:r>
              <a:rPr lang="en-US" b="0" i="0">
                <a:latin typeface="Segoe UI"/>
                <a:ea typeface="Segoe UI"/>
                <a:cs typeface="Segoe UI"/>
              </a:rPr>
              <a:t>Movement, coordination, fine and gross motor skills</a:t>
            </a:r>
          </a:p>
          <a:p>
            <a:pPr marL="228600" indent="-228600">
              <a:buFont typeface=""/>
              <a:buChar char="•"/>
            </a:pPr>
            <a:endParaRPr lang="en-US" sz="800" dirty="0">
              <a:latin typeface="Segoe UI"/>
              <a:ea typeface="Segoe UI"/>
              <a:cs typeface="Segoe UI"/>
            </a:endParaRPr>
          </a:p>
          <a:p>
            <a:pPr marL="228600" indent="-228600">
              <a:buFont typeface=""/>
              <a:buChar char="•"/>
            </a:pPr>
            <a:r>
              <a:rPr lang="en-US" b="1" i="0">
                <a:latin typeface="Segoe UI"/>
                <a:ea typeface="Segoe UI"/>
                <a:cs typeface="Segoe UI"/>
              </a:rPr>
              <a:t>Personal, Social and Emotional Development</a:t>
            </a:r>
            <a:br>
              <a:rPr lang="en-US" b="0" i="0" dirty="0">
                <a:latin typeface="Segoe UI"/>
                <a:ea typeface="Segoe UI"/>
                <a:cs typeface="Segoe UI"/>
              </a:rPr>
            </a:br>
            <a:r>
              <a:rPr lang="en-US" b="0" i="0">
                <a:latin typeface="Segoe UI"/>
                <a:ea typeface="Segoe UI"/>
                <a:cs typeface="Segoe UI"/>
              </a:rPr>
              <a:t>Confidence, relationships, managing feelings</a:t>
            </a:r>
          </a:p>
          <a:p>
            <a:endParaRPr lang="en-US" b="0" i="0">
              <a:latin typeface="Segoe UI"/>
              <a:ea typeface="Segoe UI"/>
              <a:cs typeface="Segoe UI"/>
            </a:endParaRPr>
          </a:p>
        </p:txBody>
      </p:sp>
      <p:sp>
        <p:nvSpPr>
          <p:cNvPr id="7" name="TextBox 6">
            <a:extLst>
              <a:ext uri="{FF2B5EF4-FFF2-40B4-BE49-F238E27FC236}">
                <a16:creationId xmlns:a16="http://schemas.microsoft.com/office/drawing/2014/main" id="{1BCC73F6-3B72-FAF8-F34A-8D228F93FD16}"/>
              </a:ext>
            </a:extLst>
          </p:cNvPr>
          <p:cNvSpPr txBox="1"/>
          <p:nvPr/>
        </p:nvSpPr>
        <p:spPr>
          <a:xfrm>
            <a:off x="3048001" y="3515265"/>
            <a:ext cx="5750942" cy="30777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Segoe UI"/>
                <a:ea typeface="Segoe UI"/>
                <a:cs typeface="Segoe UI"/>
              </a:rPr>
              <a:t>4 Specific Areas (These</a:t>
            </a:r>
            <a:r>
              <a:rPr lang="en-US" b="1" i="0">
                <a:latin typeface="Segoe UI"/>
                <a:ea typeface="Segoe UI"/>
                <a:cs typeface="Segoe UI"/>
              </a:rPr>
              <a:t> build on the prime areas</a:t>
            </a:r>
            <a:r>
              <a:rPr lang="en-US" b="1">
                <a:latin typeface="Segoe UI"/>
                <a:ea typeface="Segoe UI"/>
                <a:cs typeface="Segoe UI"/>
              </a:rPr>
              <a:t>)</a:t>
            </a:r>
            <a:br>
              <a:rPr lang="en-US" b="1" dirty="0">
                <a:latin typeface="Segoe UI"/>
                <a:ea typeface="Segoe UI"/>
                <a:cs typeface="Segoe UI"/>
              </a:rPr>
            </a:br>
            <a:endParaRPr lang="en-US" sz="800" b="1" i="0">
              <a:latin typeface="Segoe UI"/>
              <a:ea typeface="Segoe UI"/>
              <a:cs typeface="Segoe UI"/>
            </a:endParaRPr>
          </a:p>
          <a:p>
            <a:pPr>
              <a:buFont typeface=""/>
              <a:buChar char="•"/>
            </a:pPr>
            <a:r>
              <a:rPr lang="en-US" b="1">
                <a:latin typeface="Segoe UI"/>
                <a:ea typeface="Segoe UI"/>
                <a:cs typeface="Segoe UI"/>
              </a:rPr>
              <a:t>  </a:t>
            </a:r>
            <a:r>
              <a:rPr lang="en-US" b="1" i="0">
                <a:latin typeface="Segoe UI"/>
                <a:ea typeface="Segoe UI"/>
                <a:cs typeface="Segoe UI"/>
              </a:rPr>
              <a:t>Literacy</a:t>
            </a:r>
            <a:r>
              <a:rPr lang="en-US" b="0" i="0">
                <a:latin typeface="Segoe UI"/>
                <a:ea typeface="Segoe UI"/>
                <a:cs typeface="Segoe UI"/>
              </a:rPr>
              <a:t> – Reading and writing</a:t>
            </a:r>
            <a:br>
              <a:rPr lang="en-US" dirty="0">
                <a:latin typeface="Segoe UI"/>
                <a:ea typeface="Segoe UI"/>
                <a:cs typeface="Segoe UI"/>
              </a:rPr>
            </a:br>
            <a:endParaRPr lang="en-US" sz="800" b="0" i="0">
              <a:latin typeface="Segoe UI"/>
              <a:ea typeface="Segoe UI"/>
              <a:cs typeface="Segoe UI"/>
            </a:endParaRPr>
          </a:p>
          <a:p>
            <a:pPr>
              <a:buFont typeface=""/>
              <a:buChar char="•"/>
            </a:pPr>
            <a:r>
              <a:rPr lang="en-US" b="1">
                <a:latin typeface="Segoe UI"/>
                <a:ea typeface="Segoe UI"/>
                <a:cs typeface="Segoe UI"/>
              </a:rPr>
              <a:t>  </a:t>
            </a:r>
            <a:r>
              <a:rPr lang="en-US" b="1" i="0">
                <a:latin typeface="Segoe UI"/>
                <a:ea typeface="Segoe UI"/>
                <a:cs typeface="Segoe UI"/>
              </a:rPr>
              <a:t>Mathematics</a:t>
            </a:r>
            <a:r>
              <a:rPr lang="en-US" b="0" i="0">
                <a:latin typeface="Segoe UI"/>
                <a:ea typeface="Segoe UI"/>
                <a:cs typeface="Segoe UI"/>
              </a:rPr>
              <a:t> – Numbers, patterns, problem-solving</a:t>
            </a:r>
            <a:br>
              <a:rPr lang="en-US" dirty="0">
                <a:latin typeface="Segoe UI"/>
                <a:ea typeface="Segoe UI"/>
                <a:cs typeface="Segoe UI"/>
              </a:rPr>
            </a:br>
            <a:endParaRPr lang="en-US" sz="800" b="0" i="0">
              <a:latin typeface="Segoe UI"/>
              <a:ea typeface="Segoe UI"/>
              <a:cs typeface="Segoe UI"/>
            </a:endParaRPr>
          </a:p>
          <a:p>
            <a:pPr>
              <a:buFont typeface=""/>
              <a:buChar char="•"/>
            </a:pPr>
            <a:r>
              <a:rPr lang="en-US" b="1">
                <a:latin typeface="Segoe UI"/>
                <a:ea typeface="Segoe UI"/>
                <a:cs typeface="Segoe UI"/>
              </a:rPr>
              <a:t>  </a:t>
            </a:r>
            <a:r>
              <a:rPr lang="en-US" b="1" i="0">
                <a:latin typeface="Segoe UI"/>
                <a:ea typeface="Segoe UI"/>
                <a:cs typeface="Segoe UI"/>
              </a:rPr>
              <a:t>Understanding the World</a:t>
            </a:r>
            <a:r>
              <a:rPr lang="en-US" b="0" i="0">
                <a:latin typeface="Segoe UI"/>
                <a:ea typeface="Segoe UI"/>
                <a:cs typeface="Segoe UI"/>
              </a:rPr>
              <a:t> – People, places, </a:t>
            </a:r>
            <a:br>
              <a:rPr lang="en-US" dirty="0">
                <a:latin typeface="Segoe UI"/>
                <a:ea typeface="Segoe UI"/>
                <a:cs typeface="Segoe UI"/>
              </a:rPr>
            </a:br>
            <a:r>
              <a:rPr lang="en-US">
                <a:latin typeface="Segoe UI"/>
                <a:ea typeface="Segoe UI"/>
                <a:cs typeface="Segoe UI"/>
              </a:rPr>
              <a:t>    </a:t>
            </a:r>
            <a:r>
              <a:rPr lang="en-US" b="0" i="0">
                <a:latin typeface="Segoe UI"/>
                <a:ea typeface="Segoe UI"/>
                <a:cs typeface="Segoe UI"/>
              </a:rPr>
              <a:t>technology, nature</a:t>
            </a:r>
            <a:br>
              <a:rPr lang="en-US" dirty="0">
                <a:latin typeface="Segoe UI"/>
                <a:ea typeface="Segoe UI"/>
                <a:cs typeface="Segoe UI"/>
              </a:rPr>
            </a:br>
            <a:endParaRPr lang="en-US" sz="800" b="0" i="0">
              <a:latin typeface="Segoe UI"/>
              <a:ea typeface="Segoe UI"/>
              <a:cs typeface="Segoe UI"/>
            </a:endParaRPr>
          </a:p>
          <a:p>
            <a:pPr>
              <a:buFont typeface=""/>
              <a:buChar char="•"/>
            </a:pPr>
            <a:r>
              <a:rPr lang="en-US" b="1">
                <a:latin typeface="Segoe UI"/>
                <a:ea typeface="Segoe UI"/>
                <a:cs typeface="Segoe UI"/>
              </a:rPr>
              <a:t>  </a:t>
            </a:r>
            <a:r>
              <a:rPr lang="en-US" b="1" i="0">
                <a:latin typeface="Segoe UI"/>
                <a:ea typeface="Segoe UI"/>
                <a:cs typeface="Segoe UI"/>
              </a:rPr>
              <a:t>Expressive Arts and Design</a:t>
            </a:r>
            <a:r>
              <a:rPr lang="en-US" b="0" i="0">
                <a:latin typeface="Segoe UI"/>
                <a:ea typeface="Segoe UI"/>
                <a:cs typeface="Segoe UI"/>
              </a:rPr>
              <a:t> – Art, music, role play, </a:t>
            </a:r>
            <a:br>
              <a:rPr lang="en-US" dirty="0">
                <a:latin typeface="Segoe UI"/>
                <a:ea typeface="Segoe UI"/>
                <a:cs typeface="Segoe UI"/>
              </a:rPr>
            </a:br>
            <a:r>
              <a:rPr lang="en-US">
                <a:latin typeface="Segoe UI"/>
                <a:ea typeface="Segoe UI"/>
                <a:cs typeface="Segoe UI"/>
              </a:rPr>
              <a:t>    </a:t>
            </a:r>
            <a:r>
              <a:rPr lang="en-US" b="0" i="0">
                <a:latin typeface="Segoe UI"/>
                <a:ea typeface="Segoe UI"/>
                <a:cs typeface="Segoe UI"/>
              </a:rPr>
              <a:t>imagination</a:t>
            </a:r>
          </a:p>
          <a:p>
            <a:endParaRPr lang="en-US" b="0" i="0">
              <a:latin typeface="Segoe UI"/>
              <a:ea typeface="Segoe UI"/>
              <a:cs typeface="Segoe UI"/>
            </a:endParaRPr>
          </a:p>
          <a:p>
            <a:pPr algn="ctr"/>
            <a:endParaRPr lang="en-US"/>
          </a:p>
        </p:txBody>
      </p:sp>
    </p:spTree>
    <p:extLst>
      <p:ext uri="{BB962C8B-B14F-4D97-AF65-F5344CB8AC3E}">
        <p14:creationId xmlns:p14="http://schemas.microsoft.com/office/powerpoint/2010/main" val="2872447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C63E537-1F0D-95CE-E372-41FAD06007E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407773-289B-E8C6-759F-207B6604C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44E46E30-4D1B-93FB-7E68-4D1AF2E56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EACC073D-DF51-EFC0-EDEE-CA22377CC2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Title 1">
            <a:extLst>
              <a:ext uri="{FF2B5EF4-FFF2-40B4-BE49-F238E27FC236}">
                <a16:creationId xmlns:a16="http://schemas.microsoft.com/office/drawing/2014/main" id="{70B633BC-76A6-F4F3-E881-0DC6C2BAB2B9}"/>
              </a:ext>
            </a:extLst>
          </p:cNvPr>
          <p:cNvSpPr txBox="1">
            <a:spLocks/>
          </p:cNvSpPr>
          <p:nvPr/>
        </p:nvSpPr>
        <p:spPr>
          <a:xfrm>
            <a:off x="172570" y="1153572"/>
            <a:ext cx="2696135" cy="446116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4100" b="1" dirty="0">
                <a:solidFill>
                  <a:srgbClr val="FFFFFF"/>
                </a:solidFill>
              </a:rPr>
              <a:t>Play-Based Learning</a:t>
            </a:r>
          </a:p>
        </p:txBody>
      </p:sp>
      <p:sp>
        <p:nvSpPr>
          <p:cNvPr id="14" name="Content Placeholder 2">
            <a:extLst>
              <a:ext uri="{FF2B5EF4-FFF2-40B4-BE49-F238E27FC236}">
                <a16:creationId xmlns:a16="http://schemas.microsoft.com/office/drawing/2014/main" id="{BCD66E06-5CAB-FF35-94A6-F8042D6D9CA9}"/>
              </a:ext>
            </a:extLst>
          </p:cNvPr>
          <p:cNvSpPr txBox="1">
            <a:spLocks/>
          </p:cNvSpPr>
          <p:nvPr/>
        </p:nvSpPr>
        <p:spPr>
          <a:xfrm>
            <a:off x="3295738" y="1452433"/>
            <a:ext cx="5113156" cy="5029125"/>
          </a:xfrm>
          <a:prstGeom prst="rect">
            <a:avLst/>
          </a:prstGeom>
        </p:spPr>
        <p:txBody>
          <a:bodyPr vert="horz" lIns="91440" tIns="45720" rIns="91440" bIns="45720" rtlCol="0" anchor="ctr">
            <a:normAutofit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fontAlgn="t">
              <a:buFont typeface="Wingdings" panose="05000000000000000000" pitchFamily="2" charset="2"/>
              <a:buChar char="ü"/>
            </a:pPr>
            <a:r>
              <a:rPr lang="en-US" sz="2800" b="1" dirty="0"/>
              <a:t>Child-led or guided</a:t>
            </a:r>
            <a:r>
              <a:rPr lang="en-US" sz="2800" dirty="0"/>
              <a:t> – children choose activities or adults gently guide learning </a:t>
            </a:r>
          </a:p>
          <a:p>
            <a:pPr fontAlgn="t">
              <a:buFont typeface="Wingdings" panose="05000000000000000000" pitchFamily="2" charset="2"/>
              <a:buChar char="ü"/>
            </a:pPr>
            <a:r>
              <a:rPr lang="en-US" sz="2800" b="1" dirty="0"/>
              <a:t>Active and hands-on</a:t>
            </a:r>
            <a:r>
              <a:rPr lang="en-US" sz="2800" dirty="0"/>
              <a:t> – using toys, materials, role play, and movement </a:t>
            </a:r>
          </a:p>
          <a:p>
            <a:pPr fontAlgn="t">
              <a:buFont typeface="Wingdings" panose="05000000000000000000" pitchFamily="2" charset="2"/>
              <a:buChar char="ü"/>
            </a:pPr>
            <a:r>
              <a:rPr lang="en-US" sz="2800" b="1" dirty="0"/>
              <a:t>Fun and engaging</a:t>
            </a:r>
            <a:r>
              <a:rPr lang="en-US" sz="2800" dirty="0"/>
              <a:t> – learning feels enjoyable, not forced </a:t>
            </a:r>
          </a:p>
          <a:p>
            <a:pPr fontAlgn="t">
              <a:buFont typeface="Wingdings" panose="05000000000000000000" pitchFamily="2" charset="2"/>
              <a:buChar char="ü"/>
            </a:pPr>
            <a:r>
              <a:rPr lang="en-US" sz="2800" b="1" dirty="0"/>
              <a:t>Linked to real experiences</a:t>
            </a:r>
            <a:r>
              <a:rPr lang="en-US" sz="2800" dirty="0"/>
              <a:t> – children explore things they see in their world</a:t>
            </a:r>
          </a:p>
          <a:p>
            <a:pPr fontAlgn="t">
              <a:buFont typeface="Wingdings" panose="05000000000000000000" pitchFamily="2" charset="2"/>
              <a:buChar char="ü"/>
            </a:pP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82427A7D-ABAA-0EAF-8DBE-E9915C9A692F}"/>
              </a:ext>
            </a:extLst>
          </p:cNvPr>
          <p:cNvSpPr txBox="1"/>
          <p:nvPr/>
        </p:nvSpPr>
        <p:spPr>
          <a:xfrm>
            <a:off x="2572871" y="238745"/>
            <a:ext cx="6571129" cy="954107"/>
          </a:xfrm>
          <a:prstGeom prst="rect">
            <a:avLst/>
          </a:prstGeom>
          <a:noFill/>
        </p:spPr>
        <p:txBody>
          <a:bodyPr wrap="square">
            <a:spAutoFit/>
          </a:bodyPr>
          <a:lstStyle/>
          <a:p>
            <a:pPr algn="ctr" fontAlgn="t">
              <a:buNone/>
            </a:pPr>
            <a:r>
              <a:rPr lang="en-US" sz="2800" b="0" i="0" dirty="0">
                <a:effectLst/>
                <a:latin typeface="+mj-lt"/>
              </a:rPr>
              <a:t>Children learn important skills while playing, exploring, and following their interests.</a:t>
            </a:r>
          </a:p>
        </p:txBody>
      </p:sp>
    </p:spTree>
    <p:extLst>
      <p:ext uri="{BB962C8B-B14F-4D97-AF65-F5344CB8AC3E}">
        <p14:creationId xmlns:p14="http://schemas.microsoft.com/office/powerpoint/2010/main" val="3409224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742B4C4-6D11-C952-9C79-AE48E06D91A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3128F05-5CB3-842B-B871-190A6A0529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ED41D70-CEB8-64E1-1374-73217EC5B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D39058-E567-90CE-AA4B-EB04E2D67A1C}"/>
              </a:ext>
            </a:extLst>
          </p:cNvPr>
          <p:cNvSpPr>
            <a:spLocks noGrp="1"/>
          </p:cNvSpPr>
          <p:nvPr>
            <p:ph type="title"/>
          </p:nvPr>
        </p:nvSpPr>
        <p:spPr>
          <a:xfrm>
            <a:off x="356974" y="1153572"/>
            <a:ext cx="2400300" cy="4461163"/>
          </a:xfrm>
        </p:spPr>
        <p:txBody>
          <a:bodyPr>
            <a:normAutofit/>
          </a:bodyPr>
          <a:lstStyle/>
          <a:p>
            <a:r>
              <a:rPr lang="en-GB">
                <a:solidFill>
                  <a:srgbClr val="FFFFFF"/>
                </a:solidFill>
              </a:rPr>
              <a:t>Phonics and Early Reading</a:t>
            </a:r>
            <a:endParaRPr lang="en-GB">
              <a:solidFill>
                <a:srgbClr val="FFFFFF"/>
              </a:solidFill>
              <a:ea typeface="Calibri"/>
              <a:cs typeface="Calibri"/>
            </a:endParaRPr>
          </a:p>
        </p:txBody>
      </p:sp>
      <p:sp>
        <p:nvSpPr>
          <p:cNvPr id="12" name="Arc 11">
            <a:extLst>
              <a:ext uri="{FF2B5EF4-FFF2-40B4-BE49-F238E27FC236}">
                <a16:creationId xmlns:a16="http://schemas.microsoft.com/office/drawing/2014/main" id="{314DD867-8002-3300-1473-63F962BFC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17F9DE2-05E2-8EEC-0099-2B7934A01BDB}"/>
              </a:ext>
            </a:extLst>
          </p:cNvPr>
          <p:cNvSpPr>
            <a:spLocks noGrp="1"/>
          </p:cNvSpPr>
          <p:nvPr>
            <p:ph idx="1"/>
          </p:nvPr>
        </p:nvSpPr>
        <p:spPr>
          <a:xfrm>
            <a:off x="3119820" y="1914061"/>
            <a:ext cx="5740584" cy="3716563"/>
          </a:xfrm>
        </p:spPr>
        <p:txBody>
          <a:bodyPr vert="horz" lIns="91440" tIns="45720" rIns="91440" bIns="45720" rtlCol="0" anchor="ctr">
            <a:noAutofit/>
          </a:bodyPr>
          <a:lstStyle/>
          <a:p>
            <a:r>
              <a:rPr lang="en-US" sz="2300">
                <a:latin typeface="Calibri"/>
                <a:ea typeface="Calibri"/>
                <a:cs typeface="Calibri"/>
              </a:rPr>
              <a:t>We use </a:t>
            </a:r>
            <a:r>
              <a:rPr lang="en-US" sz="2300" b="1">
                <a:latin typeface="Calibri"/>
                <a:ea typeface="Calibri"/>
                <a:cs typeface="Calibri"/>
              </a:rPr>
              <a:t>Little Wandle </a:t>
            </a:r>
            <a:r>
              <a:rPr lang="en-US" sz="2300">
                <a:latin typeface="Calibri"/>
                <a:ea typeface="Calibri"/>
                <a:cs typeface="Calibri"/>
              </a:rPr>
              <a:t>to teach phonics daily.</a:t>
            </a:r>
            <a:endParaRPr lang="en-US" sz="2300" dirty="0">
              <a:latin typeface="Calibri"/>
              <a:ea typeface="Calibri"/>
              <a:cs typeface="Calibri"/>
            </a:endParaRPr>
          </a:p>
          <a:p>
            <a:r>
              <a:rPr lang="en-US" sz="2300">
                <a:latin typeface="Calibri"/>
                <a:ea typeface="Calibri"/>
                <a:cs typeface="Calibri"/>
              </a:rPr>
              <a:t>Children learn to </a:t>
            </a:r>
            <a:r>
              <a:rPr lang="en-US" sz="2300" b="1">
                <a:latin typeface="Calibri"/>
                <a:ea typeface="Calibri"/>
                <a:cs typeface="Calibri"/>
              </a:rPr>
              <a:t>hear sounds, blend them to read words, and segment them to spell</a:t>
            </a:r>
            <a:r>
              <a:rPr lang="en-US" sz="2300">
                <a:latin typeface="Calibri"/>
                <a:ea typeface="Calibri"/>
                <a:cs typeface="Calibri"/>
              </a:rPr>
              <a:t>.</a:t>
            </a:r>
            <a:endParaRPr lang="en-US" sz="2300" dirty="0">
              <a:latin typeface="Calibri"/>
              <a:ea typeface="Calibri"/>
              <a:cs typeface="Calibri"/>
            </a:endParaRPr>
          </a:p>
          <a:p>
            <a:r>
              <a:rPr lang="en-US" sz="2300">
                <a:latin typeface="Calibri"/>
                <a:ea typeface="Calibri"/>
                <a:cs typeface="Calibri"/>
              </a:rPr>
              <a:t>Books are </a:t>
            </a:r>
            <a:r>
              <a:rPr lang="en-US" sz="2300" b="1">
                <a:latin typeface="Calibri"/>
                <a:ea typeface="Calibri"/>
                <a:cs typeface="Calibri"/>
              </a:rPr>
              <a:t>carefully matched</a:t>
            </a:r>
            <a:r>
              <a:rPr lang="en-US" sz="2300">
                <a:latin typeface="Calibri"/>
                <a:ea typeface="Calibri"/>
                <a:cs typeface="Calibri"/>
              </a:rPr>
              <a:t> to your child’s phonics stage so they can build confidence and read successfully.</a:t>
            </a:r>
            <a:endParaRPr lang="en-US" sz="2300" dirty="0">
              <a:latin typeface="Calibri"/>
              <a:ea typeface="Calibri"/>
              <a:cs typeface="Calibri"/>
            </a:endParaRPr>
          </a:p>
          <a:p>
            <a:r>
              <a:rPr lang="en-US" sz="2300">
                <a:latin typeface="Calibri"/>
                <a:ea typeface="Calibri"/>
                <a:cs typeface="Calibri"/>
              </a:rPr>
              <a:t>We re-read books in school to develop </a:t>
            </a:r>
            <a:r>
              <a:rPr lang="en-US" sz="2300" b="1">
                <a:latin typeface="Calibri"/>
                <a:ea typeface="Calibri"/>
                <a:cs typeface="Calibri"/>
              </a:rPr>
              <a:t>fluency, expression, and understanding</a:t>
            </a:r>
            <a:r>
              <a:rPr lang="en-US" sz="2300">
                <a:latin typeface="Calibri"/>
                <a:ea typeface="Calibri"/>
                <a:cs typeface="Calibri"/>
              </a:rPr>
              <a:t>.</a:t>
            </a:r>
            <a:endParaRPr lang="en-US" sz="2300" dirty="0">
              <a:latin typeface="Calibri"/>
              <a:ea typeface="Calibri"/>
              <a:cs typeface="Calibri"/>
            </a:endParaRPr>
          </a:p>
          <a:p>
            <a:pPr marL="0" indent="0">
              <a:buNone/>
            </a:pPr>
            <a:endParaRPr lang="en-US" sz="2300" dirty="0">
              <a:ea typeface="Calibri"/>
              <a:cs typeface="Calibri"/>
            </a:endParaRPr>
          </a:p>
        </p:txBody>
      </p:sp>
      <p:pic>
        <p:nvPicPr>
          <p:cNvPr id="4" name="Picture 3" descr="English, Reading &amp; Phonics — Dean Gibson Primary School">
            <a:extLst>
              <a:ext uri="{FF2B5EF4-FFF2-40B4-BE49-F238E27FC236}">
                <a16:creationId xmlns:a16="http://schemas.microsoft.com/office/drawing/2014/main" id="{9D538FE4-C336-0E92-CB22-3B0414DB6B27}"/>
              </a:ext>
            </a:extLst>
          </p:cNvPr>
          <p:cNvPicPr>
            <a:picLocks noChangeAspect="1"/>
          </p:cNvPicPr>
          <p:nvPr/>
        </p:nvPicPr>
        <p:blipFill>
          <a:blip r:embed="rId3"/>
          <a:stretch>
            <a:fillRect/>
          </a:stretch>
        </p:blipFill>
        <p:spPr>
          <a:xfrm>
            <a:off x="942253" y="1143719"/>
            <a:ext cx="1235378" cy="1249392"/>
          </a:xfrm>
          <a:prstGeom prst="rect">
            <a:avLst/>
          </a:prstGeom>
        </p:spPr>
      </p:pic>
      <p:sp>
        <p:nvSpPr>
          <p:cNvPr id="6" name="TextBox 5">
            <a:extLst>
              <a:ext uri="{FF2B5EF4-FFF2-40B4-BE49-F238E27FC236}">
                <a16:creationId xmlns:a16="http://schemas.microsoft.com/office/drawing/2014/main" id="{22B3C0DA-DB9C-3E40-9AEA-7292DFD2C7EE}"/>
              </a:ext>
            </a:extLst>
          </p:cNvPr>
          <p:cNvSpPr txBox="1"/>
          <p:nvPr/>
        </p:nvSpPr>
        <p:spPr>
          <a:xfrm>
            <a:off x="1825925" y="668546"/>
            <a:ext cx="7663132"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i="0">
                <a:latin typeface="Calibri"/>
                <a:ea typeface="Calibri"/>
                <a:cs typeface="Calibri"/>
              </a:rPr>
              <a:t>Our goal: confident, fluent readers</a:t>
            </a:r>
            <a:endParaRPr lang="en-US">
              <a:latin typeface="Calibri"/>
              <a:ea typeface="Calibri"/>
              <a:cs typeface="Calibri"/>
            </a:endParaRPr>
          </a:p>
          <a:p>
            <a:pPr algn="ctr"/>
            <a:r>
              <a:rPr lang="en-US" sz="2800" b="1" i="0">
                <a:latin typeface="Calibri"/>
                <a:ea typeface="Calibri"/>
                <a:cs typeface="Calibri"/>
              </a:rPr>
              <a:t>who enjoy books!</a:t>
            </a:r>
            <a:endParaRPr lang="en-US">
              <a:latin typeface="Calibri"/>
              <a:ea typeface="Calibri"/>
              <a:cs typeface="Calibri"/>
            </a:endParaRPr>
          </a:p>
        </p:txBody>
      </p:sp>
    </p:spTree>
    <p:extLst>
      <p:ext uri="{BB962C8B-B14F-4D97-AF65-F5344CB8AC3E}">
        <p14:creationId xmlns:p14="http://schemas.microsoft.com/office/powerpoint/2010/main" val="2227256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BC20EC3-4078-443D-E166-6C34D5C284AF}"/>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C1437C-8BA9-88EE-9A14-4534A83449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1F0E1319-74EA-E0D2-BC50-0CAAA9028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F80B82-BF01-3541-D775-2570CACFEB71}"/>
              </a:ext>
            </a:extLst>
          </p:cNvPr>
          <p:cNvSpPr>
            <a:spLocks noGrp="1"/>
          </p:cNvSpPr>
          <p:nvPr>
            <p:ph type="title"/>
          </p:nvPr>
        </p:nvSpPr>
        <p:spPr>
          <a:xfrm>
            <a:off x="356974" y="1153572"/>
            <a:ext cx="2400300" cy="4461163"/>
          </a:xfrm>
        </p:spPr>
        <p:txBody>
          <a:bodyPr>
            <a:normAutofit/>
          </a:bodyPr>
          <a:lstStyle/>
          <a:p>
            <a:r>
              <a:rPr lang="en-GB">
                <a:solidFill>
                  <a:srgbClr val="FFFFFF"/>
                </a:solidFill>
              </a:rPr>
              <a:t>Early</a:t>
            </a:r>
            <a:br>
              <a:rPr lang="en-GB" dirty="0">
                <a:solidFill>
                  <a:srgbClr val="FFFFFF"/>
                </a:solidFill>
                <a:ea typeface="Calibri"/>
                <a:cs typeface="Calibri"/>
              </a:rPr>
            </a:br>
            <a:r>
              <a:rPr lang="en-GB">
                <a:solidFill>
                  <a:srgbClr val="FFFFFF"/>
                </a:solidFill>
                <a:ea typeface="Calibri"/>
                <a:cs typeface="Calibri"/>
              </a:rPr>
              <a:t>Maths</a:t>
            </a:r>
            <a:endParaRPr lang="en-US"/>
          </a:p>
        </p:txBody>
      </p:sp>
      <p:sp>
        <p:nvSpPr>
          <p:cNvPr id="12" name="Arc 11">
            <a:extLst>
              <a:ext uri="{FF2B5EF4-FFF2-40B4-BE49-F238E27FC236}">
                <a16:creationId xmlns:a16="http://schemas.microsoft.com/office/drawing/2014/main" id="{FFAFBE23-499F-98D2-0409-AFC9D6E581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88A0B52-0936-E15E-136C-F287214848F7}"/>
              </a:ext>
            </a:extLst>
          </p:cNvPr>
          <p:cNvSpPr>
            <a:spLocks noGrp="1"/>
          </p:cNvSpPr>
          <p:nvPr>
            <p:ph idx="1"/>
          </p:nvPr>
        </p:nvSpPr>
        <p:spPr>
          <a:xfrm>
            <a:off x="3407367" y="1008287"/>
            <a:ext cx="5740584" cy="3716563"/>
          </a:xfrm>
        </p:spPr>
        <p:txBody>
          <a:bodyPr vert="horz" lIns="91440" tIns="45720" rIns="91440" bIns="45720" rtlCol="0" anchor="ctr">
            <a:noAutofit/>
          </a:bodyPr>
          <a:lstStyle/>
          <a:p>
            <a:r>
              <a:rPr lang="en-US" sz="2300" dirty="0">
                <a:latin typeface="Calibri"/>
                <a:ea typeface="Calibri"/>
                <a:cs typeface="Calibri"/>
              </a:rPr>
              <a:t>We use </a:t>
            </a:r>
            <a:r>
              <a:rPr lang="en-US" sz="2300" b="1" dirty="0">
                <a:latin typeface="Calibri"/>
                <a:ea typeface="Calibri"/>
                <a:cs typeface="Calibri"/>
              </a:rPr>
              <a:t>White Rose </a:t>
            </a:r>
            <a:r>
              <a:rPr lang="en-US" sz="2300" b="1" dirty="0" err="1">
                <a:latin typeface="Calibri"/>
                <a:ea typeface="Calibri"/>
                <a:cs typeface="Calibri"/>
              </a:rPr>
              <a:t>Maths</a:t>
            </a:r>
            <a:r>
              <a:rPr lang="en-US" sz="2300" dirty="0">
                <a:latin typeface="Calibri"/>
                <a:ea typeface="Calibri"/>
                <a:cs typeface="Calibri"/>
              </a:rPr>
              <a:t> to build strong early number skills through </a:t>
            </a:r>
            <a:r>
              <a:rPr lang="en-US" sz="2300" b="1" dirty="0">
                <a:latin typeface="Calibri"/>
                <a:ea typeface="Calibri"/>
                <a:cs typeface="Calibri"/>
              </a:rPr>
              <a:t>play, exploration, and practical activities</a:t>
            </a:r>
            <a:r>
              <a:rPr lang="en-US" sz="2300" dirty="0">
                <a:latin typeface="Calibri"/>
                <a:ea typeface="Calibri"/>
                <a:cs typeface="Calibri"/>
              </a:rPr>
              <a:t>.</a:t>
            </a:r>
          </a:p>
          <a:p>
            <a:r>
              <a:rPr lang="en-US" sz="2300">
                <a:latin typeface="Calibri"/>
                <a:ea typeface="Calibri"/>
                <a:cs typeface="Calibri"/>
              </a:rPr>
              <a:t>Children develop a deep understanding of numbers by </a:t>
            </a:r>
            <a:r>
              <a:rPr lang="en-US" sz="2300" b="1">
                <a:latin typeface="Calibri"/>
                <a:ea typeface="Calibri"/>
                <a:cs typeface="Calibri"/>
              </a:rPr>
              <a:t>counting, comparing, and exploring patterns</a:t>
            </a:r>
            <a:r>
              <a:rPr lang="en-US" sz="2300">
                <a:latin typeface="Calibri"/>
                <a:ea typeface="Calibri"/>
                <a:cs typeface="Calibri"/>
              </a:rPr>
              <a:t>.</a:t>
            </a:r>
          </a:p>
          <a:p>
            <a:r>
              <a:rPr lang="en-US" sz="2300">
                <a:latin typeface="Calibri"/>
                <a:ea typeface="Calibri"/>
                <a:cs typeface="Calibri"/>
              </a:rPr>
              <a:t>Learning is taught in small steps to help children </a:t>
            </a:r>
            <a:r>
              <a:rPr lang="en-US" sz="2300" b="1">
                <a:latin typeface="Calibri"/>
                <a:ea typeface="Calibri"/>
                <a:cs typeface="Calibri"/>
              </a:rPr>
              <a:t>feel confident and successful</a:t>
            </a:r>
            <a:r>
              <a:rPr lang="en-US" sz="2300">
                <a:latin typeface="Calibri"/>
                <a:ea typeface="Calibri"/>
                <a:cs typeface="Calibri"/>
              </a:rPr>
              <a:t>.</a:t>
            </a:r>
          </a:p>
          <a:p>
            <a:r>
              <a:rPr lang="en-US" sz="2300" dirty="0">
                <a:latin typeface="Calibri"/>
                <a:ea typeface="Calibri"/>
                <a:cs typeface="Calibri"/>
              </a:rPr>
              <a:t>We use songs, stories, and hands-on resources to make </a:t>
            </a:r>
            <a:r>
              <a:rPr lang="en-US" sz="2300" dirty="0" err="1">
                <a:latin typeface="Calibri"/>
                <a:ea typeface="Calibri"/>
                <a:cs typeface="Calibri"/>
              </a:rPr>
              <a:t>maths</a:t>
            </a:r>
            <a:r>
              <a:rPr lang="en-US" sz="2300" dirty="0">
                <a:latin typeface="Calibri"/>
                <a:ea typeface="Calibri"/>
                <a:cs typeface="Calibri"/>
              </a:rPr>
              <a:t> </a:t>
            </a:r>
            <a:r>
              <a:rPr lang="en-US" sz="2300" b="1" dirty="0">
                <a:latin typeface="Calibri"/>
                <a:ea typeface="Calibri"/>
                <a:cs typeface="Calibri"/>
              </a:rPr>
              <a:t>fun and meaningful</a:t>
            </a:r>
            <a:r>
              <a:rPr lang="en-US" sz="2300" dirty="0">
                <a:latin typeface="Calibri"/>
                <a:ea typeface="Calibri"/>
                <a:cs typeface="Calibri"/>
              </a:rPr>
              <a:t>.</a:t>
            </a:r>
          </a:p>
        </p:txBody>
      </p:sp>
      <p:sp>
        <p:nvSpPr>
          <p:cNvPr id="9" name="Oval 8">
            <a:extLst>
              <a:ext uri="{FF2B5EF4-FFF2-40B4-BE49-F238E27FC236}">
                <a16:creationId xmlns:a16="http://schemas.microsoft.com/office/drawing/2014/main" id="{DE91FD09-4BBC-A802-189C-A7193586418B}"/>
              </a:ext>
            </a:extLst>
          </p:cNvPr>
          <p:cNvSpPr/>
          <p:nvPr/>
        </p:nvSpPr>
        <p:spPr>
          <a:xfrm>
            <a:off x="966158" y="1505311"/>
            <a:ext cx="1201947" cy="1144437"/>
          </a:xfrm>
          <a:prstGeom prst="ellipse">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descr="White Rose Maths Home Learning – BESA LendED">
            <a:extLst>
              <a:ext uri="{FF2B5EF4-FFF2-40B4-BE49-F238E27FC236}">
                <a16:creationId xmlns:a16="http://schemas.microsoft.com/office/drawing/2014/main" id="{A4D7E16E-8519-6682-30FC-52C5EB000EF3}"/>
              </a:ext>
            </a:extLst>
          </p:cNvPr>
          <p:cNvPicPr>
            <a:picLocks noChangeAspect="1"/>
          </p:cNvPicPr>
          <p:nvPr/>
        </p:nvPicPr>
        <p:blipFill>
          <a:blip r:embed="rId3"/>
          <a:stretch>
            <a:fillRect/>
          </a:stretch>
        </p:blipFill>
        <p:spPr>
          <a:xfrm>
            <a:off x="957531" y="1496683"/>
            <a:ext cx="1219200" cy="1176068"/>
          </a:xfrm>
          <a:prstGeom prst="rect">
            <a:avLst/>
          </a:prstGeom>
        </p:spPr>
      </p:pic>
      <p:sp>
        <p:nvSpPr>
          <p:cNvPr id="13" name="TextBox 12">
            <a:extLst>
              <a:ext uri="{FF2B5EF4-FFF2-40B4-BE49-F238E27FC236}">
                <a16:creationId xmlns:a16="http://schemas.microsoft.com/office/drawing/2014/main" id="{84D1B643-C8B6-6470-C5BD-E5823985F6B5}"/>
              </a:ext>
            </a:extLst>
          </p:cNvPr>
          <p:cNvSpPr txBox="1"/>
          <p:nvPr/>
        </p:nvSpPr>
        <p:spPr>
          <a:xfrm>
            <a:off x="1825925" y="5139904"/>
            <a:ext cx="7663132"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i="0">
                <a:latin typeface="Calibri"/>
                <a:ea typeface="Calibri"/>
                <a:cs typeface="Calibri"/>
              </a:rPr>
              <a:t>Our goal: confident</a:t>
            </a:r>
            <a:r>
              <a:rPr lang="en-US" sz="2800" b="1">
                <a:latin typeface="Calibri"/>
                <a:ea typeface="Calibri"/>
                <a:cs typeface="Calibri"/>
              </a:rPr>
              <a:t> mathematicians</a:t>
            </a:r>
            <a:endParaRPr lang="en-US"/>
          </a:p>
          <a:p>
            <a:pPr algn="ctr"/>
            <a:r>
              <a:rPr lang="en-US" sz="2800" b="1" i="0">
                <a:latin typeface="Calibri"/>
                <a:ea typeface="Calibri"/>
                <a:cs typeface="Calibri"/>
              </a:rPr>
              <a:t>who enjoy </a:t>
            </a:r>
            <a:r>
              <a:rPr lang="en-US" sz="2800" b="1">
                <a:latin typeface="Calibri"/>
                <a:ea typeface="Calibri"/>
                <a:cs typeface="Calibri"/>
              </a:rPr>
              <a:t>exploring numbers</a:t>
            </a:r>
            <a:br>
              <a:rPr lang="en-US" sz="2800" b="1" dirty="0">
                <a:latin typeface="Calibri"/>
                <a:ea typeface="Calibri"/>
                <a:cs typeface="Calibri"/>
              </a:rPr>
            </a:br>
            <a:r>
              <a:rPr lang="en-US" sz="2800" b="1">
                <a:latin typeface="Calibri"/>
                <a:ea typeface="Calibri"/>
                <a:cs typeface="Calibri"/>
              </a:rPr>
              <a:t>and patterns</a:t>
            </a:r>
            <a:r>
              <a:rPr lang="en-US" sz="2800" b="1" i="0">
                <a:latin typeface="Calibri"/>
                <a:ea typeface="Calibri"/>
                <a:cs typeface="Calibri"/>
              </a:rPr>
              <a:t>!</a:t>
            </a:r>
            <a:endParaRPr lang="en-US"/>
          </a:p>
        </p:txBody>
      </p:sp>
    </p:spTree>
    <p:extLst>
      <p:ext uri="{BB962C8B-B14F-4D97-AF65-F5344CB8AC3E}">
        <p14:creationId xmlns:p14="http://schemas.microsoft.com/office/powerpoint/2010/main" val="4243344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sz="3700">
                <a:solidFill>
                  <a:srgbClr val="FFFFFF"/>
                </a:solidFill>
              </a:rPr>
              <a:t>Supporting at Home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pPr marL="0" indent="0">
              <a:buNone/>
            </a:pPr>
            <a:r>
              <a:t>• Helping with reading and phonics</a:t>
            </a:r>
          </a:p>
          <a:p>
            <a:pPr marL="0" indent="0">
              <a:buNone/>
            </a:pPr>
            <a:r>
              <a:t>• Supporting early </a:t>
            </a:r>
            <a:r>
              <a:rPr err="1"/>
              <a:t>maths</a:t>
            </a:r>
            <a:r>
              <a:t> skills</a:t>
            </a:r>
          </a:p>
          <a:p>
            <a:pPr marL="0" indent="0">
              <a:buNone/>
            </a:pPr>
            <a:r>
              <a:t>• Resources and guidance from school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88B4CA5-8B26-E9EE-AA7F-7C55295A19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E8DD6C-12D0-9B5E-2B10-A98FE18F2E21}"/>
              </a:ext>
            </a:extLst>
          </p:cNvPr>
          <p:cNvSpPr>
            <a:spLocks noGrp="1"/>
          </p:cNvSpPr>
          <p:nvPr>
            <p:ph type="title"/>
          </p:nvPr>
        </p:nvSpPr>
        <p:spPr>
          <a:xfrm>
            <a:off x="172570" y="1153572"/>
            <a:ext cx="2696135" cy="4461163"/>
          </a:xfrm>
        </p:spPr>
        <p:txBody>
          <a:bodyPr>
            <a:normAutofit/>
          </a:bodyPr>
          <a:lstStyle/>
          <a:p>
            <a:r>
              <a:rPr lang="en-GB" sz="4100" b="1" dirty="0">
                <a:solidFill>
                  <a:srgbClr val="FFFFFF"/>
                </a:solidFill>
              </a:rPr>
              <a:t>Play-Based Learning</a:t>
            </a:r>
          </a:p>
        </p:txBody>
      </p:sp>
      <p:sp>
        <p:nvSpPr>
          <p:cNvPr id="7" name="TextBox 6">
            <a:extLst>
              <a:ext uri="{FF2B5EF4-FFF2-40B4-BE49-F238E27FC236}">
                <a16:creationId xmlns:a16="http://schemas.microsoft.com/office/drawing/2014/main" id="{A4E9ACED-39E5-FDDE-0EAD-5C15317A3EB9}"/>
              </a:ext>
            </a:extLst>
          </p:cNvPr>
          <p:cNvSpPr txBox="1"/>
          <p:nvPr/>
        </p:nvSpPr>
        <p:spPr>
          <a:xfrm>
            <a:off x="0" y="6143216"/>
            <a:ext cx="8480532" cy="307777"/>
          </a:xfrm>
          <a:prstGeom prst="rect">
            <a:avLst/>
          </a:prstGeom>
          <a:noFill/>
        </p:spPr>
        <p:txBody>
          <a:bodyPr wrap="square">
            <a:spAutoFit/>
          </a:bodyPr>
          <a:lstStyle/>
          <a:p>
            <a:r>
              <a:rPr lang="en-US" sz="1400" i="1" dirty="0"/>
              <a:t>What to expect in the Early Years Foundation Stage: a guide for parents The East London Research School </a:t>
            </a:r>
            <a:endParaRPr lang="en-GB" sz="1400" i="1" dirty="0"/>
          </a:p>
        </p:txBody>
      </p:sp>
      <p:pic>
        <p:nvPicPr>
          <p:cNvPr id="11" name="Picture 10">
            <a:extLst>
              <a:ext uri="{FF2B5EF4-FFF2-40B4-BE49-F238E27FC236}">
                <a16:creationId xmlns:a16="http://schemas.microsoft.com/office/drawing/2014/main" id="{C48FCCC0-670A-E67C-F8EE-A1A9195092F9}"/>
              </a:ext>
            </a:extLst>
          </p:cNvPr>
          <p:cNvPicPr>
            <a:picLocks noChangeAspect="1"/>
          </p:cNvPicPr>
          <p:nvPr/>
        </p:nvPicPr>
        <p:blipFill>
          <a:blip r:embed="rId3"/>
          <a:stretch>
            <a:fillRect/>
          </a:stretch>
        </p:blipFill>
        <p:spPr>
          <a:xfrm>
            <a:off x="121470" y="319088"/>
            <a:ext cx="8849960" cy="4934639"/>
          </a:xfrm>
          <a:prstGeom prst="rect">
            <a:avLst/>
          </a:prstGeom>
        </p:spPr>
      </p:pic>
    </p:spTree>
    <p:extLst>
      <p:ext uri="{BB962C8B-B14F-4D97-AF65-F5344CB8AC3E}">
        <p14:creationId xmlns:p14="http://schemas.microsoft.com/office/powerpoint/2010/main" val="11475221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D10DB41-67D5-6977-B7B0-AF8630A4FE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A81558-AA73-34E0-22B3-000866F5A533}"/>
              </a:ext>
            </a:extLst>
          </p:cNvPr>
          <p:cNvSpPr>
            <a:spLocks noGrp="1"/>
          </p:cNvSpPr>
          <p:nvPr>
            <p:ph type="title"/>
          </p:nvPr>
        </p:nvSpPr>
        <p:spPr>
          <a:xfrm>
            <a:off x="172570" y="1153572"/>
            <a:ext cx="2696135" cy="4461163"/>
          </a:xfrm>
        </p:spPr>
        <p:txBody>
          <a:bodyPr>
            <a:normAutofit/>
          </a:bodyPr>
          <a:lstStyle/>
          <a:p>
            <a:r>
              <a:rPr lang="en-GB" sz="4100" b="1" dirty="0">
                <a:solidFill>
                  <a:srgbClr val="FFFFFF"/>
                </a:solidFill>
              </a:rPr>
              <a:t>Play-Based Learning</a:t>
            </a:r>
          </a:p>
        </p:txBody>
      </p:sp>
      <p:pic>
        <p:nvPicPr>
          <p:cNvPr id="4" name="Picture 3">
            <a:extLst>
              <a:ext uri="{FF2B5EF4-FFF2-40B4-BE49-F238E27FC236}">
                <a16:creationId xmlns:a16="http://schemas.microsoft.com/office/drawing/2014/main" id="{D6D11E1F-C116-5DF3-1E5B-8C955EFB3ECD}"/>
              </a:ext>
            </a:extLst>
          </p:cNvPr>
          <p:cNvPicPr>
            <a:picLocks noChangeAspect="1"/>
          </p:cNvPicPr>
          <p:nvPr/>
        </p:nvPicPr>
        <p:blipFill>
          <a:blip r:embed="rId3"/>
          <a:stretch>
            <a:fillRect/>
          </a:stretch>
        </p:blipFill>
        <p:spPr>
          <a:xfrm>
            <a:off x="158385" y="947391"/>
            <a:ext cx="8983329" cy="4963218"/>
          </a:xfrm>
          <a:prstGeom prst="rect">
            <a:avLst/>
          </a:prstGeom>
        </p:spPr>
      </p:pic>
      <p:sp>
        <p:nvSpPr>
          <p:cNvPr id="7" name="TextBox 6">
            <a:extLst>
              <a:ext uri="{FF2B5EF4-FFF2-40B4-BE49-F238E27FC236}">
                <a16:creationId xmlns:a16="http://schemas.microsoft.com/office/drawing/2014/main" id="{3D736247-4801-4903-7539-7B827C4C5401}"/>
              </a:ext>
            </a:extLst>
          </p:cNvPr>
          <p:cNvSpPr txBox="1"/>
          <p:nvPr/>
        </p:nvSpPr>
        <p:spPr>
          <a:xfrm>
            <a:off x="0" y="6143216"/>
            <a:ext cx="8480532" cy="307777"/>
          </a:xfrm>
          <a:prstGeom prst="rect">
            <a:avLst/>
          </a:prstGeom>
          <a:noFill/>
        </p:spPr>
        <p:txBody>
          <a:bodyPr wrap="square">
            <a:spAutoFit/>
          </a:bodyPr>
          <a:lstStyle/>
          <a:p>
            <a:r>
              <a:rPr lang="en-US" sz="1400" i="1" dirty="0"/>
              <a:t>What to expect in the Early Years Foundation Stage: a guide for parents The East London Research School </a:t>
            </a:r>
            <a:endParaRPr lang="en-GB" sz="1400" i="1" dirty="0"/>
          </a:p>
        </p:txBody>
      </p:sp>
    </p:spTree>
    <p:extLst>
      <p:ext uri="{BB962C8B-B14F-4D97-AF65-F5344CB8AC3E}">
        <p14:creationId xmlns:p14="http://schemas.microsoft.com/office/powerpoint/2010/main" val="26148093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sz="3400" b="1">
                <a:solidFill>
                  <a:srgbClr val="FFFFFF"/>
                </a:solidFill>
                <a:latin typeface="Arial"/>
                <a:cs typeface="Arial"/>
              </a:rPr>
              <a:t>Relational Behaviour Policy</a:t>
            </a:r>
            <a:endParaRPr lang="en-US" sz="3400" b="1">
              <a:solidFill>
                <a:srgbClr val="FFFFFF"/>
              </a:solidFill>
              <a:latin typeface="Arial" panose="020B0604020202020204" pitchFamily="34" charset="0"/>
              <a:cs typeface="Arial" panose="020B0604020202020204" pitchFamily="34" charset="0"/>
            </a:endParaRPr>
          </a:p>
        </p:txBody>
      </p:sp>
      <p:sp>
        <p:nvSpPr>
          <p:cNvPr id="7" name="Arc 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vert="horz" lIns="0" tIns="34290" rIns="0" bIns="34290" rtlCol="0" anchor="ctr">
            <a:normAutofit/>
          </a:bodyPr>
          <a:lstStyle/>
          <a:p>
            <a:pPr>
              <a:lnSpc>
                <a:spcPct val="90000"/>
              </a:lnSpc>
            </a:pPr>
            <a:r>
              <a:rPr lang="en-US" sz="2000">
                <a:latin typeface="Arial" panose="020B0604020202020204" pitchFamily="34" charset="0"/>
                <a:ea typeface="Calibri"/>
                <a:cs typeface="Arial" panose="020B0604020202020204" pitchFamily="34" charset="0"/>
              </a:rPr>
              <a:t>To create an ethos of high-expectations</a:t>
            </a:r>
            <a:endParaRPr lang="en-US" sz="2000">
              <a:latin typeface="Arial" panose="020B0604020202020204" pitchFamily="34" charset="0"/>
              <a:cs typeface="Arial" panose="020B0604020202020204" pitchFamily="34" charset="0"/>
            </a:endParaRPr>
          </a:p>
          <a:p>
            <a:pPr>
              <a:lnSpc>
                <a:spcPct val="90000"/>
              </a:lnSpc>
            </a:pPr>
            <a:r>
              <a:rPr lang="en-US" sz="2000">
                <a:latin typeface="Arial" panose="020B0604020202020204" pitchFamily="34" charset="0"/>
                <a:ea typeface="Calibri"/>
                <a:cs typeface="Arial" panose="020B0604020202020204" pitchFamily="34" charset="0"/>
              </a:rPr>
              <a:t>To ensure high-quality classroom practice</a:t>
            </a:r>
            <a:endParaRPr lang="en-US" sz="2000">
              <a:latin typeface="Arial" panose="020B0604020202020204" pitchFamily="34" charset="0"/>
              <a:cs typeface="Arial" panose="020B0604020202020204" pitchFamily="34" charset="0"/>
            </a:endParaRPr>
          </a:p>
          <a:p>
            <a:pPr>
              <a:lnSpc>
                <a:spcPct val="90000"/>
              </a:lnSpc>
            </a:pPr>
            <a:r>
              <a:rPr lang="en-US" sz="2000">
                <a:latin typeface="Arial" panose="020B0604020202020204" pitchFamily="34" charset="0"/>
                <a:ea typeface="Calibri"/>
                <a:cs typeface="Arial" panose="020B0604020202020204" pitchFamily="34" charset="0"/>
              </a:rPr>
              <a:t>To ensure all children feel safe, physically and emotionally.</a:t>
            </a:r>
            <a:endParaRPr lang="en-US" sz="2000">
              <a:latin typeface="Arial" panose="020B0604020202020204" pitchFamily="34" charset="0"/>
              <a:cs typeface="Arial" panose="020B0604020202020204" pitchFamily="34" charset="0"/>
            </a:endParaRPr>
          </a:p>
          <a:p>
            <a:pPr>
              <a:lnSpc>
                <a:spcPct val="90000"/>
              </a:lnSpc>
            </a:pPr>
            <a:r>
              <a:rPr lang="en-US" sz="2000">
                <a:latin typeface="Arial" panose="020B0604020202020204" pitchFamily="34" charset="0"/>
                <a:ea typeface="Calibri"/>
                <a:cs typeface="Arial" panose="020B0604020202020204" pitchFamily="34" charset="0"/>
              </a:rPr>
              <a:t>To ensure expertise in relational and restorative practices, reflection and </a:t>
            </a:r>
            <a:r>
              <a:rPr lang="en-US" sz="2000" err="1">
                <a:latin typeface="Arial" panose="020B0604020202020204" pitchFamily="34" charset="0"/>
                <a:ea typeface="Calibri"/>
                <a:cs typeface="Arial" panose="020B0604020202020204" pitchFamily="34" charset="0"/>
              </a:rPr>
              <a:t>personalisation</a:t>
            </a:r>
            <a:r>
              <a:rPr lang="en-US" sz="2000">
                <a:latin typeface="Arial" panose="020B0604020202020204" pitchFamily="34" charset="0"/>
                <a:ea typeface="Calibri"/>
                <a:cs typeface="Arial" panose="020B0604020202020204" pitchFamily="34" charset="0"/>
              </a:rPr>
              <a:t>.</a:t>
            </a:r>
            <a:endParaRPr lang="en-US" sz="2000">
              <a:latin typeface="Arial" panose="020B0604020202020204" pitchFamily="34" charset="0"/>
              <a:cs typeface="Arial" panose="020B0604020202020204" pitchFamily="34" charset="0"/>
            </a:endParaRPr>
          </a:p>
          <a:p>
            <a:pPr>
              <a:lnSpc>
                <a:spcPct val="90000"/>
              </a:lnSpc>
            </a:pPr>
            <a:r>
              <a:rPr lang="en-US" sz="2000">
                <a:latin typeface="Arial" panose="020B0604020202020204" pitchFamily="34" charset="0"/>
                <a:ea typeface="Calibri"/>
                <a:cs typeface="Arial" panose="020B0604020202020204" pitchFamily="34" charset="0"/>
              </a:rPr>
              <a:t>To create attachment-aware approaches to exploring the reasons why children may display distressed behavior and developing strategies to address this.</a:t>
            </a:r>
            <a:endParaRPr lang="en-US" sz="2000">
              <a:latin typeface="Arial" panose="020B0604020202020204" pitchFamily="34" charset="0"/>
              <a:cs typeface="Arial" panose="020B0604020202020204" pitchFamily="34" charset="0"/>
            </a:endParaRPr>
          </a:p>
          <a:p>
            <a:pPr>
              <a:lnSpc>
                <a:spcPct val="90000"/>
              </a:lnSpc>
            </a:pPr>
            <a:r>
              <a:rPr lang="en-US" sz="2000">
                <a:latin typeface="Arial" panose="020B0604020202020204" pitchFamily="34" charset="0"/>
                <a:ea typeface="Calibri"/>
                <a:cs typeface="Arial" panose="020B0604020202020204" pitchFamily="34" charset="0"/>
              </a:rPr>
              <a:t>To deliver high-quality </a:t>
            </a:r>
            <a:r>
              <a:rPr lang="en-US" sz="2000" err="1">
                <a:latin typeface="Arial" panose="020B0604020202020204" pitchFamily="34" charset="0"/>
                <a:ea typeface="Calibri"/>
                <a:cs typeface="Arial" panose="020B0604020202020204" pitchFamily="34" charset="0"/>
              </a:rPr>
              <a:t>behaviour</a:t>
            </a:r>
            <a:r>
              <a:rPr lang="en-US" sz="2000">
                <a:latin typeface="Arial" panose="020B0604020202020204" pitchFamily="34" charset="0"/>
                <a:ea typeface="Calibri"/>
                <a:cs typeface="Arial" panose="020B0604020202020204" pitchFamily="34" charset="0"/>
              </a:rPr>
              <a:t> interventions for SEND children and develop appropriate strategies to support children requiring further support.</a:t>
            </a:r>
            <a:endParaRPr lang="en-US" sz="2000">
              <a:latin typeface="Arial" panose="020B0604020202020204" pitchFamily="34" charset="0"/>
              <a:cs typeface="Arial" panose="020B0604020202020204" pitchFamily="34" charset="0"/>
            </a:endParaRPr>
          </a:p>
          <a:p>
            <a:pPr>
              <a:lnSpc>
                <a:spcPct val="90000"/>
              </a:lnSpc>
              <a:buFont typeface="Arial" panose="020F0502020204030204" pitchFamily="34" charset="0"/>
              <a:buChar char="•"/>
            </a:pPr>
            <a:endParaRPr lang="en-US" sz="2000">
              <a:latin typeface="Arial" panose="020B0604020202020204" pitchFamily="34" charset="0"/>
              <a:ea typeface="Calibri"/>
              <a:cs typeface="Arial" panose="020B0604020202020204" pitchFamily="34" charset="0"/>
            </a:endParaRPr>
          </a:p>
          <a:p>
            <a:pPr>
              <a:lnSpc>
                <a:spcPct val="90000"/>
              </a:lnSpc>
              <a:buFont typeface="Arial" panose="020F0502020204030204" pitchFamily="34" charset="0"/>
              <a:buChar char="•"/>
            </a:pPr>
            <a:endParaRPr lang="en-US" sz="200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3121182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6DD877-358E-3751-2BBE-BB668E58D6E8}"/>
              </a:ext>
            </a:extLst>
          </p:cNvPr>
          <p:cNvSpPr>
            <a:spLocks noGrp="1"/>
          </p:cNvSpPr>
          <p:nvPr>
            <p:ph type="title"/>
          </p:nvPr>
        </p:nvSpPr>
        <p:spPr>
          <a:xfrm>
            <a:off x="479161" y="639193"/>
            <a:ext cx="2678858" cy="3573516"/>
          </a:xfrm>
        </p:spPr>
        <p:txBody>
          <a:bodyPr vert="horz" lIns="91440" tIns="45720" rIns="91440" bIns="45720" rtlCol="0" anchor="b">
            <a:normAutofit/>
          </a:bodyPr>
          <a:lstStyle/>
          <a:p>
            <a:pPr algn="l" defTabSz="914400">
              <a:lnSpc>
                <a:spcPct val="90000"/>
              </a:lnSpc>
            </a:pPr>
            <a:r>
              <a:rPr lang="en-US" sz="3100" b="1" kern="1200">
                <a:solidFill>
                  <a:schemeClr val="tx1"/>
                </a:solidFill>
                <a:latin typeface="+mj-lt"/>
                <a:ea typeface="+mj-ea"/>
                <a:cs typeface="+mj-cs"/>
              </a:rPr>
              <a:t>Building Relationships</a:t>
            </a:r>
          </a:p>
        </p:txBody>
      </p:sp>
      <p:sp>
        <p:nvSpPr>
          <p:cNvPr id="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4409267"/>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oster with text and leaves&#10;&#10;AI-generated content may be incorrect.">
            <a:extLst>
              <a:ext uri="{FF2B5EF4-FFF2-40B4-BE49-F238E27FC236}">
                <a16:creationId xmlns:a16="http://schemas.microsoft.com/office/drawing/2014/main" id="{5E39AE72-2EBB-E864-8FD2-94834E96CF68}"/>
              </a:ext>
            </a:extLst>
          </p:cNvPr>
          <p:cNvPicPr>
            <a:picLocks noGrp="1" noChangeAspect="1"/>
          </p:cNvPicPr>
          <p:nvPr>
            <p:ph idx="1"/>
          </p:nvPr>
        </p:nvPicPr>
        <p:blipFill>
          <a:blip r:embed="rId3"/>
          <a:stretch>
            <a:fillRect/>
          </a:stretch>
        </p:blipFill>
        <p:spPr>
          <a:xfrm>
            <a:off x="4232745" y="640080"/>
            <a:ext cx="3926915" cy="5550408"/>
          </a:xfrm>
          <a:prstGeom prst="rect">
            <a:avLst/>
          </a:prstGeom>
        </p:spPr>
      </p:pic>
    </p:spTree>
    <p:extLst>
      <p:ext uri="{BB962C8B-B14F-4D97-AF65-F5344CB8AC3E}">
        <p14:creationId xmlns:p14="http://schemas.microsoft.com/office/powerpoint/2010/main" val="14399647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sz="4100">
                <a:solidFill>
                  <a:srgbClr val="FFFFFF"/>
                </a:solidFill>
              </a:rPr>
              <a:t>Wellbeing &amp; Behaviour</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pPr marL="0" indent="0">
              <a:buNone/>
            </a:pPr>
            <a:r>
              <a:t>• Supporting children to settle</a:t>
            </a:r>
          </a:p>
          <a:p>
            <a:pPr marL="0" indent="0">
              <a:buNone/>
            </a:pPr>
            <a:r>
              <a:t>• </a:t>
            </a:r>
            <a:r>
              <a:rPr err="1"/>
              <a:t>Behaviour</a:t>
            </a:r>
            <a:r>
              <a:t> expectations</a:t>
            </a:r>
          </a:p>
          <a:p>
            <a:pPr marL="0" indent="0">
              <a:buNone/>
            </a:pPr>
            <a:r>
              <a:t>• Supporting friendships and confidence</a:t>
            </a:r>
          </a:p>
        </p:txBody>
      </p:sp>
      <p:pic>
        <p:nvPicPr>
          <p:cNvPr id="4" name="Picture 3" descr="The Colour Monster: Celebrating 10 years of The Colour Monster!:  Amazon.co.uk: Llenas, Anna: 9781783704231: Books">
            <a:extLst>
              <a:ext uri="{FF2B5EF4-FFF2-40B4-BE49-F238E27FC236}">
                <a16:creationId xmlns:a16="http://schemas.microsoft.com/office/drawing/2014/main" id="{659D3852-A5FA-4E6D-86D3-732F5CC9C555}"/>
              </a:ext>
            </a:extLst>
          </p:cNvPr>
          <p:cNvPicPr>
            <a:picLocks noChangeAspect="1"/>
          </p:cNvPicPr>
          <p:nvPr/>
        </p:nvPicPr>
        <p:blipFill>
          <a:blip r:embed="rId3"/>
          <a:stretch>
            <a:fillRect/>
          </a:stretch>
        </p:blipFill>
        <p:spPr>
          <a:xfrm>
            <a:off x="7042138" y="256478"/>
            <a:ext cx="1783910" cy="1795347"/>
          </a:xfrm>
          <a:prstGeom prst="rect">
            <a:avLst/>
          </a:prstGeom>
        </p:spPr>
      </p:pic>
      <p:pic>
        <p:nvPicPr>
          <p:cNvPr id="5" name="Picture 4" descr="A bulletin board with buckets and buckets&#10;&#10;AI-generated content may be incorrect.">
            <a:extLst>
              <a:ext uri="{FF2B5EF4-FFF2-40B4-BE49-F238E27FC236}">
                <a16:creationId xmlns:a16="http://schemas.microsoft.com/office/drawing/2014/main" id="{3601569F-BF1D-6340-50DE-5900461F3ED8}"/>
              </a:ext>
            </a:extLst>
          </p:cNvPr>
          <p:cNvPicPr>
            <a:picLocks noChangeAspect="1"/>
          </p:cNvPicPr>
          <p:nvPr/>
        </p:nvPicPr>
        <p:blipFill>
          <a:blip r:embed="rId4"/>
          <a:stretch>
            <a:fillRect/>
          </a:stretch>
        </p:blipFill>
        <p:spPr>
          <a:xfrm>
            <a:off x="5932450" y="4500844"/>
            <a:ext cx="3021979" cy="22610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1E0D8F2-80C0-C7BE-1288-D18B582B1714}"/>
              </a:ext>
            </a:extLst>
          </p:cNvPr>
          <p:cNvPicPr>
            <a:picLocks noChangeAspect="1"/>
          </p:cNvPicPr>
          <p:nvPr/>
        </p:nvPicPr>
        <p:blipFill>
          <a:blip r:embed="rId3"/>
          <a:stretch>
            <a:fillRect/>
          </a:stretch>
        </p:blipFill>
        <p:spPr>
          <a:xfrm>
            <a:off x="2601234" y="643466"/>
            <a:ext cx="3941531" cy="5571067"/>
          </a:xfrm>
          <a:prstGeom prst="rect">
            <a:avLst/>
          </a:prstGeom>
        </p:spPr>
      </p:pic>
    </p:spTree>
    <p:extLst>
      <p:ext uri="{BB962C8B-B14F-4D97-AF65-F5344CB8AC3E}">
        <p14:creationId xmlns:p14="http://schemas.microsoft.com/office/powerpoint/2010/main" val="1558978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9161" y="639193"/>
            <a:ext cx="2678858" cy="3573516"/>
          </a:xfrm>
        </p:spPr>
        <p:txBody>
          <a:bodyPr vert="horz" lIns="91440" tIns="45720" rIns="91440" bIns="45720" rtlCol="0" anchor="b">
            <a:normAutofit/>
          </a:bodyPr>
          <a:lstStyle/>
          <a:p>
            <a:pPr algn="l" defTabSz="914400">
              <a:lnSpc>
                <a:spcPct val="90000"/>
              </a:lnSpc>
            </a:pPr>
            <a:r>
              <a:rPr lang="en-US" sz="3600" b="1" kern="1200">
                <a:solidFill>
                  <a:schemeClr val="tx1"/>
                </a:solidFill>
                <a:latin typeface="+mj-lt"/>
                <a:ea typeface="+mj-ea"/>
                <a:cs typeface="+mj-cs"/>
              </a:rPr>
              <a:t>Safeguarding and Wellbeing</a:t>
            </a:r>
          </a:p>
        </p:txBody>
      </p:sp>
      <p:sp>
        <p:nvSpPr>
          <p:cNvPr id="2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4409267"/>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4" name="Content Placeholder 2">
            <a:extLst>
              <a:ext uri="{FF2B5EF4-FFF2-40B4-BE49-F238E27FC236}">
                <a16:creationId xmlns:a16="http://schemas.microsoft.com/office/drawing/2014/main" id="{7F126C2E-87D9-39F0-BE02-273C49E33351}"/>
              </a:ext>
            </a:extLst>
          </p:cNvPr>
          <p:cNvGraphicFramePr>
            <a:graphicFrameLocks noGrp="1"/>
          </p:cNvGraphicFramePr>
          <p:nvPr>
            <p:ph idx="1"/>
          </p:nvPr>
        </p:nvGraphicFramePr>
        <p:xfrm>
          <a:off x="3556398" y="1337072"/>
          <a:ext cx="5098256" cy="4237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060701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sz="2800">
                <a:solidFill>
                  <a:srgbClr val="FFFFFF"/>
                </a:solidFill>
              </a:rPr>
              <a:t>Independence Skills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pPr marL="0" indent="0">
              <a:buNone/>
            </a:pPr>
            <a:r>
              <a:t>• Toileting expectations</a:t>
            </a:r>
          </a:p>
          <a:p>
            <a:pPr marL="0" indent="0">
              <a:buNone/>
            </a:pPr>
            <a:r>
              <a:t>• Dressing and self-care</a:t>
            </a:r>
          </a:p>
          <a:p>
            <a:pPr marL="0" indent="0">
              <a:buNone/>
            </a:pPr>
            <a:r>
              <a:t>• Encouraging independence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06530" y="1153572"/>
            <a:ext cx="2400300" cy="4461163"/>
          </a:xfrm>
        </p:spPr>
        <p:txBody>
          <a:bodyPr>
            <a:normAutofit/>
          </a:bodyPr>
          <a:lstStyle/>
          <a:p>
            <a:r>
              <a:rPr lang="en-GB">
                <a:solidFill>
                  <a:srgbClr val="FFFFFF"/>
                </a:solidFill>
              </a:rPr>
              <a:t>Staffing &amp; Support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pPr marL="0" indent="0">
              <a:buNone/>
            </a:pPr>
            <a:r>
              <a:t>• Adults in the classroom</a:t>
            </a:r>
          </a:p>
          <a:p>
            <a:pPr marL="0" indent="0">
              <a:buNone/>
            </a:pPr>
            <a:r>
              <a:t>• How support is structured</a:t>
            </a:r>
          </a:p>
          <a:p>
            <a:pPr marL="0" indent="0">
              <a:buNone/>
            </a:pPr>
            <a:r>
              <a:t>• Ensuring quality interactions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22290" y="1274889"/>
            <a:ext cx="3867150" cy="4218528"/>
          </a:xfrm>
        </p:spPr>
        <p:txBody>
          <a:bodyPr>
            <a:normAutofit/>
          </a:bodyPr>
          <a:lstStyle/>
          <a:p>
            <a:r>
              <a:rPr lang="en-GB" sz="3600">
                <a:solidFill>
                  <a:srgbClr val="FFFFFF"/>
                </a:solidFill>
              </a:rPr>
              <a:t>Communication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587992" y="591344"/>
            <a:ext cx="5179868" cy="5585619"/>
          </a:xfrm>
        </p:spPr>
        <p:txBody>
          <a:bodyPr anchor="ctr">
            <a:normAutofit/>
          </a:bodyPr>
          <a:lstStyle/>
          <a:p>
            <a:pPr marL="0" indent="0">
              <a:buNone/>
            </a:pPr>
            <a:r>
              <a:t>• How school communicates with parents</a:t>
            </a:r>
          </a:p>
          <a:p>
            <a:pPr marL="0" indent="0">
              <a:buNone/>
            </a:pPr>
            <a:r>
              <a:t>• Who to speak to and when</a:t>
            </a:r>
          </a:p>
          <a:p>
            <a:pPr marL="0" indent="0">
              <a:buNone/>
            </a:pPr>
            <a:r>
              <a:t>• Raising concerns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B594339-916E-4B90-BE6B-110468157935}"/>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1999D4C-A08E-E93E-C37B-090444E6E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11D0322A-D907-78A9-6DC2-CEBC79E828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5115C-8C5F-82BD-D950-254C46035E61}"/>
              </a:ext>
            </a:extLst>
          </p:cNvPr>
          <p:cNvSpPr>
            <a:spLocks noGrp="1"/>
          </p:cNvSpPr>
          <p:nvPr>
            <p:ph type="title"/>
          </p:nvPr>
        </p:nvSpPr>
        <p:spPr>
          <a:xfrm>
            <a:off x="-121007" y="1346776"/>
            <a:ext cx="3867150" cy="4218528"/>
          </a:xfrm>
        </p:spPr>
        <p:txBody>
          <a:bodyPr>
            <a:normAutofit/>
          </a:bodyPr>
          <a:lstStyle/>
          <a:p>
            <a:r>
              <a:rPr lang="en-GB" sz="3600">
                <a:solidFill>
                  <a:srgbClr val="FFFFFF"/>
                </a:solidFill>
              </a:rPr>
              <a:t>ClassDojo</a:t>
            </a:r>
            <a:endParaRPr lang="en-US"/>
          </a:p>
        </p:txBody>
      </p:sp>
      <p:sp>
        <p:nvSpPr>
          <p:cNvPr id="12" name="Arc 11">
            <a:extLst>
              <a:ext uri="{FF2B5EF4-FFF2-40B4-BE49-F238E27FC236}">
                <a16:creationId xmlns:a16="http://schemas.microsoft.com/office/drawing/2014/main" id="{4F9F1B7E-BB5B-FE6B-FCF1-B091B77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4" name="Picture 3" descr="ClassDojo Logo, symbol, meaning, history, PNG, brand">
            <a:extLst>
              <a:ext uri="{FF2B5EF4-FFF2-40B4-BE49-F238E27FC236}">
                <a16:creationId xmlns:a16="http://schemas.microsoft.com/office/drawing/2014/main" id="{522DAA0F-DD9D-1DA8-1E41-61F7A4F2347B}"/>
              </a:ext>
            </a:extLst>
          </p:cNvPr>
          <p:cNvPicPr>
            <a:picLocks noChangeAspect="1"/>
          </p:cNvPicPr>
          <p:nvPr/>
        </p:nvPicPr>
        <p:blipFill>
          <a:blip r:embed="rId3"/>
          <a:srcRect l="151" t="-225" r="65789" b="926"/>
          <a:stretch>
            <a:fillRect/>
          </a:stretch>
        </p:blipFill>
        <p:spPr>
          <a:xfrm>
            <a:off x="55891" y="2697119"/>
            <a:ext cx="934316" cy="1532230"/>
          </a:xfrm>
          <a:prstGeom prst="rect">
            <a:avLst/>
          </a:prstGeom>
        </p:spPr>
      </p:pic>
      <p:sp>
        <p:nvSpPr>
          <p:cNvPr id="7" name="TextBox 6">
            <a:extLst>
              <a:ext uri="{FF2B5EF4-FFF2-40B4-BE49-F238E27FC236}">
                <a16:creationId xmlns:a16="http://schemas.microsoft.com/office/drawing/2014/main" id="{C7073724-91FA-3AF8-712E-409111854475}"/>
              </a:ext>
            </a:extLst>
          </p:cNvPr>
          <p:cNvSpPr txBox="1"/>
          <p:nvPr/>
        </p:nvSpPr>
        <p:spPr>
          <a:xfrm>
            <a:off x="2415397" y="50319"/>
            <a:ext cx="6728602"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latin typeface="Calibri"/>
                <a:ea typeface="Calibri"/>
                <a:cs typeface="Calibri"/>
              </a:rPr>
              <a:t>We use ClassDojo to help parents</a:t>
            </a:r>
            <a:r>
              <a:rPr lang="en-US" sz="2000">
                <a:latin typeface="Calibri"/>
                <a:ea typeface="Calibri"/>
                <a:cs typeface="Calibri"/>
              </a:rPr>
              <a:t>/ carers be </a:t>
            </a:r>
            <a:r>
              <a:rPr lang="en-US" sz="2000" b="0" i="0">
                <a:latin typeface="Calibri"/>
                <a:ea typeface="Calibri"/>
                <a:cs typeface="Calibri"/>
              </a:rPr>
              <a:t>more </a:t>
            </a:r>
            <a:r>
              <a:rPr lang="en-US" sz="2000">
                <a:latin typeface="Calibri"/>
                <a:ea typeface="Calibri"/>
                <a:cs typeface="Calibri"/>
              </a:rPr>
              <a:t>involved</a:t>
            </a:r>
            <a:br>
              <a:rPr lang="en-US" sz="2000" dirty="0">
                <a:latin typeface="Calibri"/>
                <a:ea typeface="Calibri"/>
                <a:cs typeface="Calibri"/>
              </a:rPr>
            </a:br>
            <a:r>
              <a:rPr lang="en-US" sz="2000">
                <a:latin typeface="Calibri"/>
                <a:ea typeface="Calibri"/>
                <a:cs typeface="Calibri"/>
              </a:rPr>
              <a:t>in</a:t>
            </a:r>
            <a:r>
              <a:rPr lang="en-US" sz="2000" b="0" i="0">
                <a:latin typeface="Calibri"/>
                <a:ea typeface="Calibri"/>
                <a:cs typeface="Calibri"/>
              </a:rPr>
              <a:t> </a:t>
            </a:r>
            <a:r>
              <a:rPr lang="en-US" sz="2000" b="0" i="0" dirty="0">
                <a:latin typeface="Calibri"/>
                <a:ea typeface="Calibri"/>
                <a:cs typeface="Calibri"/>
              </a:rPr>
              <a:t>their child’s learning by sharing classroom activities, announcements, and celebrations.</a:t>
            </a:r>
            <a:endParaRPr lang="en-US"/>
          </a:p>
          <a:p>
            <a:pPr algn="ctr"/>
            <a:endParaRPr lang="en-US"/>
          </a:p>
        </p:txBody>
      </p:sp>
      <p:pic>
        <p:nvPicPr>
          <p:cNvPr id="9" name="Picture 8" descr="A collage of children sitting on the ground&#10;&#10;AI-generated content may be incorrect.">
            <a:extLst>
              <a:ext uri="{FF2B5EF4-FFF2-40B4-BE49-F238E27FC236}">
                <a16:creationId xmlns:a16="http://schemas.microsoft.com/office/drawing/2014/main" id="{F815EB93-378D-7C94-041D-E66B14AA0594}"/>
              </a:ext>
            </a:extLst>
          </p:cNvPr>
          <p:cNvPicPr>
            <a:picLocks noChangeAspect="1"/>
          </p:cNvPicPr>
          <p:nvPr/>
        </p:nvPicPr>
        <p:blipFill>
          <a:blip r:embed="rId4"/>
          <a:stretch>
            <a:fillRect/>
          </a:stretch>
        </p:blipFill>
        <p:spPr>
          <a:xfrm>
            <a:off x="6237798" y="1295634"/>
            <a:ext cx="2688566" cy="2659811"/>
          </a:xfrm>
          <a:prstGeom prst="rect">
            <a:avLst/>
          </a:prstGeom>
          <a:ln>
            <a:solidFill>
              <a:schemeClr val="tx1"/>
            </a:solidFill>
          </a:ln>
        </p:spPr>
      </p:pic>
      <p:pic>
        <p:nvPicPr>
          <p:cNvPr id="13" name="Picture 12" descr="A collage of children in a classroom&#10;&#10;AI-generated content may be incorrect.">
            <a:extLst>
              <a:ext uri="{FF2B5EF4-FFF2-40B4-BE49-F238E27FC236}">
                <a16:creationId xmlns:a16="http://schemas.microsoft.com/office/drawing/2014/main" id="{FEF99DEF-DB2F-C4DA-D2C3-BEDA71D8A520}"/>
              </a:ext>
            </a:extLst>
          </p:cNvPr>
          <p:cNvPicPr>
            <a:picLocks noChangeAspect="1"/>
          </p:cNvPicPr>
          <p:nvPr/>
        </p:nvPicPr>
        <p:blipFill>
          <a:blip r:embed="rId5"/>
          <a:stretch>
            <a:fillRect/>
          </a:stretch>
        </p:blipFill>
        <p:spPr>
          <a:xfrm>
            <a:off x="3264065" y="3186734"/>
            <a:ext cx="2756320" cy="3607639"/>
          </a:xfrm>
          <a:prstGeom prst="rect">
            <a:avLst/>
          </a:prstGeom>
          <a:ln>
            <a:solidFill>
              <a:schemeClr val="tx1"/>
            </a:solidFill>
          </a:ln>
        </p:spPr>
      </p:pic>
      <p:pic>
        <p:nvPicPr>
          <p:cNvPr id="14" name="Picture 13" descr="A screenshot of a computer&#10;&#10;AI-generated content may be incorrect.">
            <a:extLst>
              <a:ext uri="{FF2B5EF4-FFF2-40B4-BE49-F238E27FC236}">
                <a16:creationId xmlns:a16="http://schemas.microsoft.com/office/drawing/2014/main" id="{A429A5B4-3554-C08D-1E25-3D8F751F4442}"/>
              </a:ext>
            </a:extLst>
          </p:cNvPr>
          <p:cNvPicPr>
            <a:picLocks noChangeAspect="1"/>
          </p:cNvPicPr>
          <p:nvPr/>
        </p:nvPicPr>
        <p:blipFill>
          <a:blip r:embed="rId6"/>
          <a:stretch>
            <a:fillRect/>
          </a:stretch>
        </p:blipFill>
        <p:spPr>
          <a:xfrm>
            <a:off x="3179553" y="1117391"/>
            <a:ext cx="2871158" cy="1891521"/>
          </a:xfrm>
          <a:prstGeom prst="rect">
            <a:avLst/>
          </a:prstGeom>
          <a:ln>
            <a:solidFill>
              <a:schemeClr val="tx1"/>
            </a:solidFill>
          </a:ln>
        </p:spPr>
      </p:pic>
      <p:pic>
        <p:nvPicPr>
          <p:cNvPr id="15" name="Picture 14" descr="A screenshot of a phone&#10;&#10;AI-generated content may be incorrect.">
            <a:extLst>
              <a:ext uri="{FF2B5EF4-FFF2-40B4-BE49-F238E27FC236}">
                <a16:creationId xmlns:a16="http://schemas.microsoft.com/office/drawing/2014/main" id="{973E532A-50E6-5BD5-6C00-25F494F1A6E7}"/>
              </a:ext>
            </a:extLst>
          </p:cNvPr>
          <p:cNvPicPr>
            <a:picLocks noChangeAspect="1"/>
          </p:cNvPicPr>
          <p:nvPr/>
        </p:nvPicPr>
        <p:blipFill>
          <a:blip r:embed="rId7"/>
          <a:stretch>
            <a:fillRect/>
          </a:stretch>
        </p:blipFill>
        <p:spPr>
          <a:xfrm>
            <a:off x="6552751" y="4169613"/>
            <a:ext cx="2335782" cy="2673829"/>
          </a:xfrm>
          <a:prstGeom prst="rect">
            <a:avLst/>
          </a:prstGeom>
          <a:ln>
            <a:solidFill>
              <a:schemeClr val="tx1"/>
            </a:solidFill>
          </a:ln>
        </p:spPr>
      </p:pic>
    </p:spTree>
    <p:extLst>
      <p:ext uri="{BB962C8B-B14F-4D97-AF65-F5344CB8AC3E}">
        <p14:creationId xmlns:p14="http://schemas.microsoft.com/office/powerpoint/2010/main" val="2141406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sz="4100">
                <a:solidFill>
                  <a:srgbClr val="FFFFFF"/>
                </a:solidFill>
              </a:rPr>
              <a:t>Additional Support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pPr marL="0" indent="0">
              <a:buNone/>
            </a:pPr>
            <a:r>
              <a:rPr dirty="0"/>
              <a:t>SEND support and SENCo</a:t>
            </a:r>
            <a:r>
              <a:rPr lang="en-US" dirty="0"/>
              <a:t> – information in FAQs and also on the website. </a:t>
            </a:r>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FD4D005-5B5E-F885-FC55-3015039847AC}"/>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EFB8D9-4A1D-E09C-B51A-E84EE834E73A}"/>
              </a:ext>
            </a:extLst>
          </p:cNvPr>
          <p:cNvSpPr>
            <a:spLocks noGrp="1"/>
          </p:cNvSpPr>
          <p:nvPr>
            <p:ph type="title"/>
          </p:nvPr>
        </p:nvSpPr>
        <p:spPr>
          <a:xfrm>
            <a:off x="515125" y="1153572"/>
            <a:ext cx="2400300" cy="4461163"/>
          </a:xfrm>
        </p:spPr>
        <p:txBody>
          <a:bodyPr>
            <a:normAutofit/>
          </a:bodyPr>
          <a:lstStyle/>
          <a:p>
            <a:r>
              <a:rPr lang="en-US" b="1">
                <a:solidFill>
                  <a:srgbClr val="FFFFFF"/>
                </a:solidFill>
                <a:latin typeface="Arial" panose="020B0604020202020204" pitchFamily="34" charset="0"/>
                <a:cs typeface="Arial" panose="020B0604020202020204" pitchFamily="34" charset="0"/>
              </a:rPr>
              <a:t>The Base</a:t>
            </a:r>
            <a:endParaRPr lang="en-GB" b="1">
              <a:solidFill>
                <a:srgbClr val="FFFFFF"/>
              </a:solidFill>
              <a:latin typeface="Arial" panose="020B0604020202020204" pitchFamily="34" charset="0"/>
              <a:cs typeface="Arial" panose="020B0604020202020204" pitchFamily="34" charset="0"/>
            </a:endParaRPr>
          </a:p>
        </p:txBody>
      </p:sp>
      <p:sp>
        <p:nvSpPr>
          <p:cNvPr id="7" name="Arc 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D7D46BBA-BE7A-18B9-76D5-FE11DAFD56B0}"/>
              </a:ext>
            </a:extLst>
          </p:cNvPr>
          <p:cNvSpPr>
            <a:spLocks noGrp="1"/>
          </p:cNvSpPr>
          <p:nvPr>
            <p:ph idx="1"/>
          </p:nvPr>
        </p:nvSpPr>
        <p:spPr>
          <a:xfrm>
            <a:off x="3317692" y="499091"/>
            <a:ext cx="5632418" cy="5483449"/>
          </a:xfrm>
        </p:spPr>
        <p:txBody>
          <a:bodyPr vert="horz" lIns="91440" tIns="45720" rIns="91440" bIns="45720" rtlCol="0" anchor="t">
            <a:normAutofit fontScale="92500" lnSpcReduction="10000"/>
          </a:bodyPr>
          <a:lstStyle/>
          <a:p>
            <a:pPr marL="0" indent="0">
              <a:buNone/>
            </a:pPr>
            <a:r>
              <a:rPr lang="en-US" dirty="0">
                <a:ea typeface="Calibri"/>
                <a:cs typeface="Calibri"/>
              </a:rPr>
              <a:t>You will find lots of </a:t>
            </a:r>
            <a:r>
              <a:rPr lang="en-US">
                <a:ea typeface="Calibri"/>
                <a:cs typeface="Calibri"/>
              </a:rPr>
              <a:t>information in the brochure and on our website. </a:t>
            </a:r>
          </a:p>
          <a:p>
            <a:pPr marL="0" indent="0">
              <a:buNone/>
            </a:pPr>
            <a:endParaRPr lang="en-US" dirty="0">
              <a:ea typeface="Calibri"/>
              <a:cs typeface="Calibri"/>
            </a:endParaRPr>
          </a:p>
          <a:p>
            <a:r>
              <a:rPr lang="en-US">
                <a:ea typeface="Calibri"/>
                <a:cs typeface="Calibri"/>
              </a:rPr>
              <a:t>Miss Evans – Base Manager</a:t>
            </a:r>
            <a:endParaRPr lang="en-US" dirty="0">
              <a:ea typeface="Calibri"/>
              <a:cs typeface="Calibri"/>
            </a:endParaRPr>
          </a:p>
          <a:p>
            <a:r>
              <a:rPr lang="en-US">
                <a:ea typeface="Calibri"/>
                <a:cs typeface="Calibri"/>
              </a:rPr>
              <a:t>Excellent links with school</a:t>
            </a:r>
          </a:p>
          <a:p>
            <a:r>
              <a:rPr lang="en-US">
                <a:ea typeface="Calibri"/>
                <a:cs typeface="Calibri"/>
              </a:rPr>
              <a:t>Themed activities</a:t>
            </a:r>
          </a:p>
          <a:p>
            <a:r>
              <a:rPr lang="en-US">
                <a:ea typeface="Calibri"/>
                <a:cs typeface="Calibri"/>
              </a:rPr>
              <a:t>Breakfast/Light Tea</a:t>
            </a:r>
            <a:endParaRPr lang="en-US" dirty="0">
              <a:ea typeface="Calibri"/>
              <a:cs typeface="Calibri"/>
            </a:endParaRPr>
          </a:p>
          <a:p>
            <a:r>
              <a:rPr lang="en-US">
                <a:ea typeface="Calibri"/>
                <a:cs typeface="Calibri"/>
              </a:rPr>
              <a:t>Communication with school</a:t>
            </a:r>
            <a:endParaRPr lang="en-US" dirty="0">
              <a:ea typeface="Calibri"/>
              <a:cs typeface="Calibri"/>
            </a:endParaRPr>
          </a:p>
          <a:p>
            <a:r>
              <a:rPr lang="en-US">
                <a:ea typeface="Calibri"/>
                <a:cs typeface="Calibri"/>
              </a:rPr>
              <a:t>Contract and registration form from the office on Transition Days</a:t>
            </a:r>
            <a:endParaRPr lang="en-US" dirty="0">
              <a:ea typeface="Calibri"/>
              <a:cs typeface="Calibri"/>
            </a:endParaRPr>
          </a:p>
        </p:txBody>
      </p:sp>
    </p:spTree>
    <p:extLst>
      <p:ext uri="{BB962C8B-B14F-4D97-AF65-F5344CB8AC3E}">
        <p14:creationId xmlns:p14="http://schemas.microsoft.com/office/powerpoint/2010/main" val="26322680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sz="3400">
                <a:solidFill>
                  <a:srgbClr val="FFFFFF"/>
                </a:solidFill>
              </a:rPr>
              <a:t>Practical Information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pPr marL="0" indent="0">
              <a:buNone/>
            </a:pPr>
            <a:r>
              <a:t>• Uniform</a:t>
            </a:r>
          </a:p>
          <a:p>
            <a:pPr marL="0" indent="0">
              <a:buNone/>
            </a:pPr>
            <a:r>
              <a:t>• PE</a:t>
            </a:r>
          </a:p>
          <a:p>
            <a:pPr marL="0" indent="0">
              <a:buNone/>
            </a:pPr>
            <a:r>
              <a:t>• PTFA</a:t>
            </a:r>
          </a:p>
          <a:p>
            <a:pPr marL="0" indent="0">
              <a:buNone/>
            </a:pPr>
            <a:r>
              <a:t>• Start dates and key information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sz="3400" b="1">
                <a:solidFill>
                  <a:srgbClr val="FFFFFF"/>
                </a:solidFill>
                <a:latin typeface="Arial" panose="020B0604020202020204" pitchFamily="34" charset="0"/>
                <a:cs typeface="Arial" panose="020B0604020202020204" pitchFamily="34" charset="0"/>
              </a:rPr>
              <a:t>Transition Days</a:t>
            </a:r>
            <a:endParaRPr lang="en-GB" sz="3400" b="1">
              <a:solidFill>
                <a:srgbClr val="FFFFFF"/>
              </a:solidFill>
              <a:latin typeface="Arial" panose="020B0604020202020204" pitchFamily="34" charset="0"/>
              <a:cs typeface="Arial" panose="020B0604020202020204" pitchFamily="34" charset="0"/>
            </a:endParaRPr>
          </a:p>
        </p:txBody>
      </p:sp>
      <p:sp>
        <p:nvSpPr>
          <p:cNvPr id="7" name="Arc 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pPr marL="0" indent="0">
              <a:lnSpc>
                <a:spcPct val="90000"/>
              </a:lnSpc>
              <a:buNone/>
            </a:pPr>
            <a:r>
              <a:rPr lang="en-US" sz="2200">
                <a:latin typeface="Arial" panose="020B0604020202020204" pitchFamily="34" charset="0"/>
                <a:cs typeface="Arial" panose="020B0604020202020204" pitchFamily="34" charset="0"/>
              </a:rPr>
              <a:t>Information has been sent to you regarding Transition Days on the 23</a:t>
            </a:r>
            <a:r>
              <a:rPr lang="en-US" sz="2200" baseline="30000">
                <a:latin typeface="Arial" panose="020B0604020202020204" pitchFamily="34" charset="0"/>
                <a:cs typeface="Arial" panose="020B0604020202020204" pitchFamily="34" charset="0"/>
              </a:rPr>
              <a:t>rd</a:t>
            </a:r>
            <a:r>
              <a:rPr lang="en-US" sz="2200">
                <a:latin typeface="Arial" panose="020B0604020202020204" pitchFamily="34" charset="0"/>
                <a:cs typeface="Arial" panose="020B0604020202020204" pitchFamily="34" charset="0"/>
              </a:rPr>
              <a:t>, 24</a:t>
            </a:r>
            <a:r>
              <a:rPr lang="en-US" sz="2200" baseline="30000">
                <a:latin typeface="Arial" panose="020B0604020202020204" pitchFamily="34" charset="0"/>
                <a:cs typeface="Arial" panose="020B0604020202020204" pitchFamily="34" charset="0"/>
              </a:rPr>
              <a:t>th</a:t>
            </a:r>
            <a:r>
              <a:rPr lang="en-US" sz="2200">
                <a:latin typeface="Arial" panose="020B0604020202020204" pitchFamily="34" charset="0"/>
                <a:cs typeface="Arial" panose="020B0604020202020204" pitchFamily="34" charset="0"/>
              </a:rPr>
              <a:t> and 25</a:t>
            </a:r>
            <a:r>
              <a:rPr lang="en-US" sz="2200" baseline="30000">
                <a:latin typeface="Arial" panose="020B0604020202020204" pitchFamily="34" charset="0"/>
                <a:cs typeface="Arial" panose="020B0604020202020204" pitchFamily="34" charset="0"/>
              </a:rPr>
              <a:t>th</a:t>
            </a:r>
            <a:r>
              <a:rPr lang="en-US" sz="2200">
                <a:latin typeface="Arial" panose="020B0604020202020204" pitchFamily="34" charset="0"/>
                <a:cs typeface="Arial" panose="020B0604020202020204" pitchFamily="34" charset="0"/>
              </a:rPr>
              <a:t> June – please let us know if you did not receive this as we may have the wrong contact information for you.</a:t>
            </a:r>
          </a:p>
          <a:p>
            <a:pPr marL="0" indent="0">
              <a:lnSpc>
                <a:spcPct val="90000"/>
              </a:lnSpc>
              <a:buNone/>
            </a:pPr>
            <a:r>
              <a:rPr lang="en-US" sz="2200" b="1">
                <a:latin typeface="Arial" panose="020B0604020202020204" pitchFamily="34" charset="0"/>
                <a:cs typeface="Arial" panose="020B0604020202020204" pitchFamily="34" charset="0"/>
              </a:rPr>
              <a:t>23</a:t>
            </a:r>
            <a:r>
              <a:rPr lang="en-US" sz="2200" b="1" baseline="30000">
                <a:latin typeface="Arial" panose="020B0604020202020204" pitchFamily="34" charset="0"/>
                <a:cs typeface="Arial" panose="020B0604020202020204" pitchFamily="34" charset="0"/>
              </a:rPr>
              <a:t>rd</a:t>
            </a:r>
            <a:r>
              <a:rPr lang="en-US" sz="2200" b="1">
                <a:latin typeface="Arial" panose="020B0604020202020204" pitchFamily="34" charset="0"/>
                <a:cs typeface="Arial" panose="020B0604020202020204" pitchFamily="34" charset="0"/>
              </a:rPr>
              <a:t> June -  A group = morning and lunch </a:t>
            </a:r>
          </a:p>
          <a:p>
            <a:pPr marL="0" indent="0">
              <a:lnSpc>
                <a:spcPct val="90000"/>
              </a:lnSpc>
              <a:buNone/>
            </a:pPr>
            <a:r>
              <a:rPr lang="en-US" sz="2200" b="1">
                <a:latin typeface="Arial" panose="020B0604020202020204" pitchFamily="34" charset="0"/>
                <a:cs typeface="Arial" panose="020B0604020202020204" pitchFamily="34" charset="0"/>
              </a:rPr>
              <a:t>                    B group = afternoon</a:t>
            </a:r>
          </a:p>
          <a:p>
            <a:pPr marL="0" indent="0">
              <a:lnSpc>
                <a:spcPct val="90000"/>
              </a:lnSpc>
              <a:buNone/>
            </a:pPr>
            <a:endParaRPr lang="en-US" sz="2200" b="1">
              <a:latin typeface="Arial" panose="020B0604020202020204" pitchFamily="34" charset="0"/>
              <a:cs typeface="Arial" panose="020B0604020202020204" pitchFamily="34" charset="0"/>
            </a:endParaRPr>
          </a:p>
          <a:p>
            <a:pPr marL="0" indent="0">
              <a:lnSpc>
                <a:spcPct val="90000"/>
              </a:lnSpc>
              <a:buNone/>
            </a:pPr>
            <a:r>
              <a:rPr lang="en-US" sz="2200" b="1">
                <a:latin typeface="Arial" panose="020B0604020202020204" pitchFamily="34" charset="0"/>
                <a:cs typeface="Arial" panose="020B0604020202020204" pitchFamily="34" charset="0"/>
              </a:rPr>
              <a:t>24</a:t>
            </a:r>
            <a:r>
              <a:rPr lang="en-US" sz="2200" b="1" baseline="30000">
                <a:latin typeface="Arial" panose="020B0604020202020204" pitchFamily="34" charset="0"/>
                <a:cs typeface="Arial" panose="020B0604020202020204" pitchFamily="34" charset="0"/>
              </a:rPr>
              <a:t>th</a:t>
            </a:r>
            <a:r>
              <a:rPr lang="en-US" sz="2200" b="1">
                <a:latin typeface="Arial" panose="020B0604020202020204" pitchFamily="34" charset="0"/>
                <a:cs typeface="Arial" panose="020B0604020202020204" pitchFamily="34" charset="0"/>
              </a:rPr>
              <a:t> June -  B group = morning and lunch</a:t>
            </a:r>
          </a:p>
          <a:p>
            <a:pPr marL="0" indent="0">
              <a:lnSpc>
                <a:spcPct val="90000"/>
              </a:lnSpc>
              <a:buNone/>
            </a:pPr>
            <a:r>
              <a:rPr lang="en-US" sz="2200" b="1">
                <a:latin typeface="Arial" panose="020B0604020202020204" pitchFamily="34" charset="0"/>
                <a:cs typeface="Arial" panose="020B0604020202020204" pitchFamily="34" charset="0"/>
              </a:rPr>
              <a:t>                    A group afternoon</a:t>
            </a:r>
          </a:p>
          <a:p>
            <a:pPr marL="0" indent="0">
              <a:lnSpc>
                <a:spcPct val="90000"/>
              </a:lnSpc>
              <a:buNone/>
            </a:pPr>
            <a:endParaRPr lang="en-US" sz="2200" b="1">
              <a:latin typeface="Arial" panose="020B0604020202020204" pitchFamily="34" charset="0"/>
              <a:cs typeface="Arial" panose="020B0604020202020204" pitchFamily="34" charset="0"/>
            </a:endParaRPr>
          </a:p>
          <a:p>
            <a:pPr marL="0" indent="0">
              <a:lnSpc>
                <a:spcPct val="90000"/>
              </a:lnSpc>
              <a:buNone/>
            </a:pPr>
            <a:r>
              <a:rPr lang="en-US" sz="2200" b="1">
                <a:latin typeface="Arial" panose="020B0604020202020204" pitchFamily="34" charset="0"/>
                <a:cs typeface="Arial" panose="020B0604020202020204" pitchFamily="34" charset="0"/>
              </a:rPr>
              <a:t>25</a:t>
            </a:r>
            <a:r>
              <a:rPr lang="en-US" sz="2200" b="1" baseline="30000">
                <a:latin typeface="Arial" panose="020B0604020202020204" pitchFamily="34" charset="0"/>
                <a:cs typeface="Arial" panose="020B0604020202020204" pitchFamily="34" charset="0"/>
              </a:rPr>
              <a:t>th</a:t>
            </a:r>
            <a:r>
              <a:rPr lang="en-US" sz="2200" b="1">
                <a:latin typeface="Arial" panose="020B0604020202020204" pitchFamily="34" charset="0"/>
                <a:cs typeface="Arial" panose="020B0604020202020204" pitchFamily="34" charset="0"/>
              </a:rPr>
              <a:t> June – A and B group just morning (no lunch)</a:t>
            </a:r>
          </a:p>
          <a:p>
            <a:pPr>
              <a:lnSpc>
                <a:spcPct val="90000"/>
              </a:lnSpc>
            </a:pPr>
            <a:endParaRPr lang="en-US" sz="2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03327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sz="4100">
                <a:solidFill>
                  <a:srgbClr val="FFFFFF"/>
                </a:solidFill>
              </a:rPr>
              <a:t>Questions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r>
              <a:t>We are here to help—please ask anything you are unsure about.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45acfb8-e7a6-421c-beda-ff50d26f1a5d">
      <Terms xmlns="http://schemas.microsoft.com/office/infopath/2007/PartnerControls"/>
    </lcf76f155ced4ddcb4097134ff3c332f>
    <TaxCatchAll xmlns="76851a88-b8f8-426d-8bbf-d2d6dc598491" xsi:nil="true"/>
    <DanceClub xmlns="978edec6-e5ff-4959-a90c-c3c0fc743e6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15EEFAB170BD3409DABCCF40E88000C" ma:contentTypeVersion="4" ma:contentTypeDescription="Create a new document." ma:contentTypeScope="" ma:versionID="5be1af28d45ec26341426430f7c0dafb">
  <xsd:schema xmlns:xsd="http://www.w3.org/2001/XMLSchema" xmlns:xs="http://www.w3.org/2001/XMLSchema" xmlns:p="http://schemas.microsoft.com/office/2006/metadata/properties" xmlns:ns2="978edec6-e5ff-4959-a90c-c3c0fc743e6d" xmlns:ns3="cdf63c76-c0cd-4fe9-998f-af1379ef4a5a" xmlns:ns4="945acfb8-e7a6-421c-beda-ff50d26f1a5d" xmlns:ns5="76851a88-b8f8-426d-8bbf-d2d6dc598491" targetNamespace="http://schemas.microsoft.com/office/2006/metadata/properties" ma:root="true" ma:fieldsID="7ab21aa7f12ea7d18047d70074298ef2" ns2:_="" ns3:_="" ns4:_="" ns5:_="">
    <xsd:import namespace="978edec6-e5ff-4959-a90c-c3c0fc743e6d"/>
    <xsd:import namespace="cdf63c76-c0cd-4fe9-998f-af1379ef4a5a"/>
    <xsd:import namespace="945acfb8-e7a6-421c-beda-ff50d26f1a5d"/>
    <xsd:import namespace="76851a88-b8f8-426d-8bbf-d2d6dc59849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OCR" minOccurs="0"/>
                <xsd:element ref="ns2:MediaServiceLocation" minOccurs="0"/>
                <xsd:element ref="ns2:DanceClub" minOccurs="0"/>
                <xsd:element ref="ns2:MediaServiceBillingMetadata" minOccurs="0"/>
                <xsd:element ref="ns4:lcf76f155ced4ddcb4097134ff3c332f" minOccurs="0"/>
                <xsd:element ref="ns5: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8edec6-e5ff-4959-a90c-c3c0fc743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DanceClub" ma:index="22" nillable="true" ma:displayName="Dance Club" ma:format="Dropdown" ma:internalName="DanceClub">
      <xsd:simpleType>
        <xsd:restriction base="dms:Text">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df63c76-c0cd-4fe9-998f-af1379ef4a5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45acfb8-e7a6-421c-beda-ff50d26f1a5d" elementFormDefault="qualified">
    <xsd:import namespace="http://schemas.microsoft.com/office/2006/documentManagement/types"/>
    <xsd:import namespace="http://schemas.microsoft.com/office/infopath/2007/PartnerControls"/>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ada12277-1e42-4a3a-bceb-361fc0e261e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76851a88-b8f8-426d-8bbf-d2d6dc598491" elementFormDefault="qualified">
    <xsd:import namespace="http://schemas.microsoft.com/office/2006/documentManagement/types"/>
    <xsd:import namespace="http://schemas.microsoft.com/office/infopath/2007/PartnerControls"/>
    <xsd:element name="TaxCatchAll" ma:index="26" nillable="true" ma:displayName="Taxonomy Catch All Column" ma:hidden="true" ma:list="{62a76dbe-b7c9-4752-873c-1628603002f2}" ma:internalName="TaxCatchAll" ma:showField="CatchAllData" ma:web="76851a88-b8f8-426d-8bbf-d2d6dc5984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D7B01D-38C0-43E6-B029-376D5DB1B63F}">
  <ds:schemaRefs>
    <ds:schemaRef ds:uri="http://purl.org/dc/terms/"/>
    <ds:schemaRef ds:uri="http://purl.org/dc/dcmitype/"/>
    <ds:schemaRef ds:uri="http://schemas.microsoft.com/office/infopath/2007/PartnerControls"/>
    <ds:schemaRef ds:uri="http://schemas.openxmlformats.org/package/2006/metadata/core-properties"/>
    <ds:schemaRef ds:uri="http://schemas.microsoft.com/office/2006/documentManagement/types"/>
    <ds:schemaRef ds:uri="cdf63c76-c0cd-4fe9-998f-af1379ef4a5a"/>
    <ds:schemaRef ds:uri="http://schemas.microsoft.com/office/2006/metadata/properties"/>
    <ds:schemaRef ds:uri="76851a88-b8f8-426d-8bbf-d2d6dc598491"/>
    <ds:schemaRef ds:uri="945acfb8-e7a6-421c-beda-ff50d26f1a5d"/>
    <ds:schemaRef ds:uri="978edec6-e5ff-4959-a90c-c3c0fc743e6d"/>
    <ds:schemaRef ds:uri="http://www.w3.org/XML/1998/namespace"/>
    <ds:schemaRef ds:uri="http://purl.org/dc/elements/1.1/"/>
  </ds:schemaRefs>
</ds:datastoreItem>
</file>

<file path=customXml/itemProps2.xml><?xml version="1.0" encoding="utf-8"?>
<ds:datastoreItem xmlns:ds="http://schemas.openxmlformats.org/officeDocument/2006/customXml" ds:itemID="{8E464AAC-8020-458C-A4B7-7B53F953559F}">
  <ds:schemaRefs>
    <ds:schemaRef ds:uri="76851a88-b8f8-426d-8bbf-d2d6dc598491"/>
    <ds:schemaRef ds:uri="945acfb8-e7a6-421c-beda-ff50d26f1a5d"/>
    <ds:schemaRef ds:uri="978edec6-e5ff-4959-a90c-c3c0fc743e6d"/>
    <ds:schemaRef ds:uri="cdf63c76-c0cd-4fe9-998f-af1379ef4a5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4535676-E8AD-4E00-93CE-E5AB0FF14F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1375</Words>
  <Application>Microsoft Office PowerPoint</Application>
  <PresentationFormat>On-screen Show (4:3)</PresentationFormat>
  <Paragraphs>205</Paragraphs>
  <Slides>30</Slides>
  <Notes>30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30</vt:i4>
      </vt:variant>
    </vt:vector>
  </HeadingPairs>
  <TitlesOfParts>
    <vt:vector size="37" baseType="lpstr">
      <vt:lpstr>Arial</vt:lpstr>
      <vt:lpstr>Calibri</vt:lpstr>
      <vt:lpstr>Calibri Light</vt:lpstr>
      <vt:lpstr>Segoe UI</vt:lpstr>
      <vt:lpstr>Wingdings</vt:lpstr>
      <vt:lpstr>Office Theme</vt:lpstr>
      <vt:lpstr>Retrospect</vt:lpstr>
      <vt:lpstr>PowerPoint Presentation</vt:lpstr>
      <vt:lpstr>Welcome to FS2 (Froggatt) </vt:lpstr>
      <vt:lpstr>Meet the Team</vt:lpstr>
      <vt:lpstr>Vision and Values</vt:lpstr>
      <vt:lpstr>What to Expect In the First Week</vt:lpstr>
      <vt:lpstr>PowerPoint Presentation</vt:lpstr>
      <vt:lpstr>A Day in Reception</vt:lpstr>
      <vt:lpstr>What Children Learn</vt:lpstr>
      <vt:lpstr>PowerPoint Presentation</vt:lpstr>
      <vt:lpstr>PowerPoint Presentation</vt:lpstr>
      <vt:lpstr>PowerPoint Presentation</vt:lpstr>
      <vt:lpstr>Phonics and Early Reading</vt:lpstr>
      <vt:lpstr>Early Maths</vt:lpstr>
      <vt:lpstr>Supporting at Home</vt:lpstr>
      <vt:lpstr>Play-Based Learning</vt:lpstr>
      <vt:lpstr>Play-Based Learning</vt:lpstr>
      <vt:lpstr>Relational Behaviour Policy</vt:lpstr>
      <vt:lpstr>Building Relationships</vt:lpstr>
      <vt:lpstr>Wellbeing &amp; Behaviour</vt:lpstr>
      <vt:lpstr>PowerPoint Presentation</vt:lpstr>
      <vt:lpstr>Safeguarding and Wellbeing</vt:lpstr>
      <vt:lpstr>Independence Skills</vt:lpstr>
      <vt:lpstr>Staffing &amp; Support</vt:lpstr>
      <vt:lpstr>Communication</vt:lpstr>
      <vt:lpstr>ClassDojo</vt:lpstr>
      <vt:lpstr>Additional Support</vt:lpstr>
      <vt:lpstr>The Base</vt:lpstr>
      <vt:lpstr>Practical Information</vt:lpstr>
      <vt:lpstr>Transition Days</vt:lpstr>
      <vt:lpstr>Questions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Donna Hallam</dc:creator>
  <cp:keywords/>
  <dc:description>generated using python-pptx</dc:description>
  <cp:lastModifiedBy>Donna Hallam</cp:lastModifiedBy>
  <cp:revision>302</cp:revision>
  <dcterms:created xsi:type="dcterms:W3CDTF">2013-01-27T09:14:16Z</dcterms:created>
  <dcterms:modified xsi:type="dcterms:W3CDTF">2026-06-03T11:52:33Z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0x010100D15EEFAB170BD3409DABCCF40E88000C</vt:lpwstr>
  </property>
  <property fmtid="{D5CDD505-2E9C-101B-9397-08002B2CF9AE}" pid="3" name="MediaServiceImageTags">
    <vt:lpwstr/>
  </property>
</Properties>
</file>